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4" r:id="rId3"/>
    <p:sldId id="260" r:id="rId4"/>
    <p:sldId id="265" r:id="rId5"/>
  </p:sldIdLst>
  <p:sldSz cx="3771900" cy="5321300"/>
  <p:notesSz cx="6858000" cy="9144000"/>
  <p:embeddedFontLst>
    <p:embeddedFont>
      <p:font typeface="Arial Black" panose="020B0A04020102020204" pitchFamily="34" charset="0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38" d="100"/>
          <a:sy n="138" d="100"/>
        </p:scale>
        <p:origin x="33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hyperlink" Target="mailto:o.chesnokova@cemros.ru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hyperlink" Target="mailto:o.chesnokova@cemros.ru" TargetMode="Externa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hyperlink" Target="mailto:o.chesnokova@cemros.ru" TargetMode="Externa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hyperlink" Target="mailto:o.chesnokova@cemros.ru" TargetMode="Externa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54279"/>
            <a:ext cx="3780000" cy="2507144"/>
            <a:chOff x="0" y="0"/>
            <a:chExt cx="5040000" cy="334285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55" b="255"/>
            <a:stretch>
              <a:fillRect/>
            </a:stretch>
          </p:blipFill>
          <p:spPr>
            <a:xfrm>
              <a:off x="0" y="0"/>
              <a:ext cx="5040000" cy="3342859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1998030"/>
            <a:ext cx="3780000" cy="763393"/>
            <a:chOff x="0" y="0"/>
            <a:chExt cx="2709333" cy="5574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557487"/>
            </a:xfrm>
            <a:custGeom>
              <a:avLst/>
              <a:gdLst/>
              <a:ahLst/>
              <a:cxnLst/>
              <a:rect l="l" t="t" r="r" b="b"/>
              <a:pathLst>
                <a:path w="2709333" h="557487">
                  <a:moveTo>
                    <a:pt x="0" y="0"/>
                  </a:moveTo>
                  <a:lnTo>
                    <a:pt x="2709333" y="0"/>
                  </a:lnTo>
                  <a:lnTo>
                    <a:pt x="2709333" y="557487"/>
                  </a:lnTo>
                  <a:lnTo>
                    <a:pt x="0" y="557487"/>
                  </a:lnTo>
                  <a:close/>
                </a:path>
              </a:pathLst>
            </a:custGeom>
            <a:solidFill>
              <a:srgbClr val="626363">
                <a:alpha val="68627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03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8409" y="2058199"/>
            <a:ext cx="3543182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72"/>
              </a:lnSpc>
              <a:spcBef>
                <a:spcPct val="0"/>
              </a:spcBef>
            </a:pPr>
            <a:r>
              <a:rPr lang="en-US" u="none" dirty="0">
                <a:solidFill>
                  <a:srgbClr val="FFFFFF"/>
                </a:solidFill>
                <a:latin typeface="Arial Black" panose="020B0A04020102020204" pitchFamily="34" charset="0"/>
              </a:rPr>
              <a:t>НАЧНИ КАРЬЕРУ </a:t>
            </a:r>
          </a:p>
          <a:p>
            <a:pPr marL="0" lvl="0" indent="0" algn="l">
              <a:lnSpc>
                <a:spcPts val="2572"/>
              </a:lnSpc>
              <a:spcBef>
                <a:spcPct val="0"/>
              </a:spcBef>
            </a:pPr>
            <a:r>
              <a:rPr lang="en-US" u="none" dirty="0">
                <a:solidFill>
                  <a:srgbClr val="FFFFFF"/>
                </a:solidFill>
                <a:latin typeface="Arial Black" panose="020B0A04020102020204" pitchFamily="34" charset="0"/>
              </a:rPr>
              <a:t>В</a:t>
            </a:r>
            <a:r>
              <a:rPr lang="ru-RU" u="none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FFFFFF"/>
                </a:solidFill>
                <a:latin typeface="Arial Black" panose="020B0A04020102020204" pitchFamily="34" charset="0"/>
              </a:rPr>
              <a:t>ЦЕМРОС</a:t>
            </a:r>
            <a:endParaRPr lang="en-US" u="none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C4E2A048-5F94-67FF-4DEB-CA93732259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50795" y="2761422"/>
            <a:ext cx="1140155" cy="1042228"/>
          </a:xfrm>
          <a:prstGeom prst="rect">
            <a:avLst/>
          </a:prstGeom>
        </p:spPr>
      </p:pic>
      <p:sp>
        <p:nvSpPr>
          <p:cNvPr id="20" name="TextBox 11">
            <a:extLst>
              <a:ext uri="{FF2B5EF4-FFF2-40B4-BE49-F238E27FC236}">
                <a16:creationId xmlns:a16="http://schemas.microsoft.com/office/drawing/2014/main" id="{D044AE85-B3F8-605C-027D-C9D638605037}"/>
              </a:ext>
            </a:extLst>
          </p:cNvPr>
          <p:cNvSpPr txBox="1"/>
          <p:nvPr/>
        </p:nvSpPr>
        <p:spPr>
          <a:xfrm>
            <a:off x="388078" y="2889250"/>
            <a:ext cx="2031272" cy="182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0"/>
              </a:lnSpc>
              <a:spcBef>
                <a:spcPct val="0"/>
              </a:spcBef>
            </a:pPr>
            <a:r>
              <a:rPr lang="ru-RU" sz="1400" b="1" dirty="0">
                <a:solidFill>
                  <a:srgbClr val="FFFFFF"/>
                </a:solidFill>
              </a:rPr>
              <a:t>НАШИ</a:t>
            </a:r>
            <a:r>
              <a:rPr lang="en-US" sz="1400" b="1" dirty="0">
                <a:solidFill>
                  <a:srgbClr val="FFFFFF"/>
                </a:solidFill>
              </a:rPr>
              <a:t> ВАКАНСИИ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B7D0F9CC-C954-0F43-F0B8-BD34A01DBC3C}"/>
              </a:ext>
            </a:extLst>
          </p:cNvPr>
          <p:cNvSpPr txBox="1"/>
          <p:nvPr/>
        </p:nvSpPr>
        <p:spPr>
          <a:xfrm>
            <a:off x="146370" y="3151857"/>
            <a:ext cx="2268271" cy="533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7813" lvl="1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rgbClr val="FFFFFF"/>
                </a:solidFill>
              </a:rPr>
              <a:t>С</a:t>
            </a:r>
            <a:r>
              <a:rPr lang="en-US" sz="1100" b="1" dirty="0" err="1">
                <a:solidFill>
                  <a:srgbClr val="FFFFFF"/>
                </a:solidFill>
              </a:rPr>
              <a:t>лесарь</a:t>
            </a:r>
            <a:r>
              <a:rPr lang="ru-RU" sz="1100" b="1" dirty="0">
                <a:solidFill>
                  <a:srgbClr val="FFFFFF"/>
                </a:solidFill>
              </a:rPr>
              <a:t> </a:t>
            </a:r>
            <a:r>
              <a:rPr lang="ru-RU" sz="1100" b="1" dirty="0" err="1">
                <a:solidFill>
                  <a:srgbClr val="FFFFFF"/>
                </a:solidFill>
              </a:rPr>
              <a:t>КИПиА</a:t>
            </a:r>
            <a:r>
              <a:rPr lang="en-US" sz="1100" b="1" dirty="0">
                <a:solidFill>
                  <a:srgbClr val="FFFFFF"/>
                </a:solidFill>
              </a:rPr>
              <a:t> </a:t>
            </a:r>
            <a:endParaRPr lang="ru-RU" sz="1100" b="1" dirty="0">
              <a:solidFill>
                <a:srgbClr val="FFFFFF"/>
              </a:solidFill>
            </a:endParaRPr>
          </a:p>
          <a:p>
            <a:pPr marL="257813" lvl="1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rgbClr val="FFFFFF"/>
                </a:solidFill>
              </a:rPr>
              <a:t>Электромонтер по обслуживанию подстанций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FD7578F5-5306-3367-BC81-4B3DD50E3DF9}"/>
              </a:ext>
            </a:extLst>
          </p:cNvPr>
          <p:cNvSpPr txBox="1"/>
          <p:nvPr/>
        </p:nvSpPr>
        <p:spPr>
          <a:xfrm>
            <a:off x="655751" y="4175720"/>
            <a:ext cx="305899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7813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rgbClr val="FFFFFF"/>
                </a:solidFill>
              </a:rPr>
              <a:t>Р</a:t>
            </a:r>
            <a:r>
              <a:rPr lang="en-US" sz="1000" b="1" dirty="0" err="1">
                <a:solidFill>
                  <a:srgbClr val="FFFFFF"/>
                </a:solidFill>
              </a:rPr>
              <a:t>абота</a:t>
            </a:r>
            <a:r>
              <a:rPr lang="en-US" sz="1000" b="1" dirty="0">
                <a:solidFill>
                  <a:srgbClr val="FFFFFF"/>
                </a:solidFill>
              </a:rPr>
              <a:t> в </a:t>
            </a:r>
            <a:r>
              <a:rPr lang="en-US" sz="1000" b="1" dirty="0" err="1">
                <a:solidFill>
                  <a:srgbClr val="FFFFFF"/>
                </a:solidFill>
              </a:rPr>
              <a:t>крупнейшем</a:t>
            </a:r>
            <a:r>
              <a:rPr lang="en-US" sz="1000" b="1" dirty="0">
                <a:solidFill>
                  <a:srgbClr val="FFFFFF"/>
                </a:solidFill>
              </a:rPr>
              <a:t> </a:t>
            </a:r>
            <a:r>
              <a:rPr lang="en-US" sz="1000" b="1" dirty="0" err="1">
                <a:solidFill>
                  <a:srgbClr val="FFFFFF"/>
                </a:solidFill>
              </a:rPr>
              <a:t>промышленном</a:t>
            </a:r>
            <a:r>
              <a:rPr lang="en-US" sz="1000" b="1" dirty="0">
                <a:solidFill>
                  <a:srgbClr val="FFFFFF"/>
                </a:solidFill>
              </a:rPr>
              <a:t> </a:t>
            </a:r>
            <a:r>
              <a:rPr lang="en-US" sz="1000" b="1" dirty="0" err="1">
                <a:solidFill>
                  <a:srgbClr val="FFFFFF"/>
                </a:solidFill>
              </a:rPr>
              <a:t>холдинге</a:t>
            </a:r>
            <a:endParaRPr lang="en-US" sz="1000" b="1" dirty="0">
              <a:solidFill>
                <a:srgbClr val="FFFFFF"/>
              </a:solidFill>
            </a:endParaRPr>
          </a:p>
          <a:p>
            <a:pPr marL="257813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rgbClr val="FFFFFF"/>
                </a:solidFill>
              </a:rPr>
              <a:t>П</a:t>
            </a:r>
            <a:r>
              <a:rPr lang="en-US" sz="1000" b="1" dirty="0" err="1">
                <a:solidFill>
                  <a:srgbClr val="FFFFFF"/>
                </a:solidFill>
              </a:rPr>
              <a:t>рактика</a:t>
            </a:r>
            <a:r>
              <a:rPr lang="en-US" sz="1000" b="1" dirty="0">
                <a:solidFill>
                  <a:srgbClr val="FFFFFF"/>
                </a:solidFill>
              </a:rPr>
              <a:t> и </a:t>
            </a:r>
            <a:r>
              <a:rPr lang="en-US" sz="1000" b="1" dirty="0" err="1">
                <a:solidFill>
                  <a:srgbClr val="FFFFFF"/>
                </a:solidFill>
              </a:rPr>
              <a:t>дальнейшее</a:t>
            </a:r>
            <a:r>
              <a:rPr lang="en-US" sz="1000" b="1" dirty="0">
                <a:solidFill>
                  <a:srgbClr val="FFFFFF"/>
                </a:solidFill>
              </a:rPr>
              <a:t> </a:t>
            </a:r>
            <a:r>
              <a:rPr lang="en-US" sz="1000" b="1" dirty="0" err="1">
                <a:solidFill>
                  <a:srgbClr val="FFFFFF"/>
                </a:solidFill>
              </a:rPr>
              <a:t>трудоустройство</a:t>
            </a:r>
            <a:endParaRPr lang="ru-RU" sz="1000" b="1" dirty="0">
              <a:solidFill>
                <a:srgbClr val="FFFFFF"/>
              </a:solidFill>
            </a:endParaRPr>
          </a:p>
          <a:p>
            <a:pPr marL="257813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rgbClr val="FFFFFF"/>
                </a:solidFill>
              </a:rPr>
              <a:t>П</a:t>
            </a:r>
            <a:r>
              <a:rPr lang="en-US" sz="1000" b="1" dirty="0" err="1">
                <a:solidFill>
                  <a:srgbClr val="FFFFFF"/>
                </a:solidFill>
              </a:rPr>
              <a:t>ерспективы</a:t>
            </a:r>
            <a:r>
              <a:rPr lang="en-US" sz="1000" b="1" dirty="0">
                <a:solidFill>
                  <a:srgbClr val="FFFFFF"/>
                </a:solidFill>
              </a:rPr>
              <a:t> </a:t>
            </a:r>
            <a:r>
              <a:rPr lang="en-US" sz="1000" b="1" dirty="0" err="1">
                <a:solidFill>
                  <a:srgbClr val="FFFFFF"/>
                </a:solidFill>
              </a:rPr>
              <a:t>карьерного</a:t>
            </a:r>
            <a:r>
              <a:rPr lang="en-US" sz="1000" b="1" dirty="0">
                <a:solidFill>
                  <a:srgbClr val="FFFFFF"/>
                </a:solidFill>
              </a:rPr>
              <a:t> развития</a:t>
            </a:r>
          </a:p>
          <a:p>
            <a:pPr marL="257813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rgbClr val="FFFFFF"/>
                </a:solidFill>
              </a:rPr>
              <a:t>П</a:t>
            </a:r>
            <a:r>
              <a:rPr lang="en-US" sz="1000" b="1" dirty="0" err="1">
                <a:solidFill>
                  <a:srgbClr val="FFFFFF"/>
                </a:solidFill>
              </a:rPr>
              <a:t>рограммы</a:t>
            </a:r>
            <a:r>
              <a:rPr lang="en-US" sz="1000" b="1" dirty="0">
                <a:solidFill>
                  <a:srgbClr val="FFFFFF"/>
                </a:solidFill>
              </a:rPr>
              <a:t>, </a:t>
            </a:r>
            <a:r>
              <a:rPr lang="en-US" sz="1000" b="1" dirty="0" err="1">
                <a:solidFill>
                  <a:srgbClr val="FFFFFF"/>
                </a:solidFill>
              </a:rPr>
              <a:t>адаптация</a:t>
            </a:r>
            <a:r>
              <a:rPr lang="en-US" sz="1000" b="1" dirty="0">
                <a:solidFill>
                  <a:srgbClr val="FFFFFF"/>
                </a:solidFill>
              </a:rPr>
              <a:t> и </a:t>
            </a:r>
            <a:r>
              <a:rPr lang="en-US" sz="1000" b="1" dirty="0" err="1">
                <a:solidFill>
                  <a:srgbClr val="FFFFFF"/>
                </a:solidFill>
              </a:rPr>
              <a:t>наставничество</a:t>
            </a:r>
            <a:endParaRPr lang="en-US" sz="1000" b="1" dirty="0">
              <a:solidFill>
                <a:srgbClr val="FFFFFF"/>
              </a:solidFill>
            </a:endParaRPr>
          </a:p>
          <a:p>
            <a:pPr marL="257813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rgbClr val="FFFFFF"/>
                </a:solidFill>
              </a:rPr>
              <a:t>Р</a:t>
            </a:r>
            <a:r>
              <a:rPr lang="en-US" sz="1000" b="1" dirty="0" err="1">
                <a:solidFill>
                  <a:srgbClr val="FFFFFF"/>
                </a:solidFill>
              </a:rPr>
              <a:t>азвитие</a:t>
            </a:r>
            <a:r>
              <a:rPr lang="en-US" sz="1000" b="1" dirty="0">
                <a:solidFill>
                  <a:srgbClr val="FFFFFF"/>
                </a:solidFill>
              </a:rPr>
              <a:t> в </a:t>
            </a:r>
            <a:r>
              <a:rPr lang="en-US" sz="1000" b="1" dirty="0" err="1">
                <a:solidFill>
                  <a:srgbClr val="FFFFFF"/>
                </a:solidFill>
              </a:rPr>
              <a:t>инженерно-технической</a:t>
            </a:r>
            <a:r>
              <a:rPr lang="en-US" sz="1000" b="1" dirty="0">
                <a:solidFill>
                  <a:srgbClr val="FFFFFF"/>
                </a:solidFill>
              </a:rPr>
              <a:t> </a:t>
            </a:r>
            <a:r>
              <a:rPr lang="en-US" sz="1000" b="1" dirty="0" err="1">
                <a:solidFill>
                  <a:srgbClr val="FFFFFF"/>
                </a:solidFill>
              </a:rPr>
              <a:t>профессии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8955B0DA-DC44-0D4F-2F73-789AE33D724F}"/>
              </a:ext>
            </a:extLst>
          </p:cNvPr>
          <p:cNvSpPr txBox="1"/>
          <p:nvPr/>
        </p:nvSpPr>
        <p:spPr>
          <a:xfrm>
            <a:off x="2414640" y="3901021"/>
            <a:ext cx="1337363" cy="361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0">
              <a:lnSpc>
                <a:spcPts val="135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</a:rPr>
              <a:t>МЫ ПРЕДЛАГАЕМ: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DD4EF711-0F8E-A0A7-796E-0382B5847BEF}"/>
              </a:ext>
            </a:extLst>
          </p:cNvPr>
          <p:cNvSpPr txBox="1"/>
          <p:nvPr/>
        </p:nvSpPr>
        <p:spPr>
          <a:xfrm>
            <a:off x="2701098" y="2833600"/>
            <a:ext cx="1008443" cy="213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5"/>
              </a:lnSpc>
            </a:pPr>
            <a:r>
              <a:rPr lang="ru-RU" sz="1000" b="1" spc="-16" dirty="0">
                <a:solidFill>
                  <a:srgbClr val="139782"/>
                </a:solidFill>
                <a:latin typeface="+mj-lt"/>
              </a:rPr>
              <a:t>С</a:t>
            </a:r>
            <a:r>
              <a:rPr lang="en-US" sz="1000" b="1" spc="-16" dirty="0">
                <a:solidFill>
                  <a:srgbClr val="139782"/>
                </a:solidFill>
                <a:latin typeface="+mj-lt"/>
              </a:rPr>
              <a:t>вяжитесь </a:t>
            </a:r>
          </a:p>
          <a:p>
            <a:pPr>
              <a:lnSpc>
                <a:spcPts val="795"/>
              </a:lnSpc>
            </a:pPr>
            <a:r>
              <a:rPr lang="en-US" sz="1000" b="1" spc="-16" dirty="0">
                <a:solidFill>
                  <a:srgbClr val="139782"/>
                </a:solidFill>
                <a:latin typeface="+mj-lt"/>
              </a:rPr>
              <a:t>с нами сегодня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E36E8FAC-6CB6-0CE4-7C53-8ED6303C7D8F}"/>
              </a:ext>
            </a:extLst>
          </p:cNvPr>
          <p:cNvSpPr txBox="1"/>
          <p:nvPr/>
        </p:nvSpPr>
        <p:spPr>
          <a:xfrm>
            <a:off x="2655504" y="3064033"/>
            <a:ext cx="109650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03"/>
              </a:lnSpc>
              <a:spcAft>
                <a:spcPts val="200"/>
              </a:spcAft>
            </a:pPr>
            <a:r>
              <a:rPr lang="ru-RU" sz="800" spc="-11" dirty="0">
                <a:solidFill>
                  <a:srgbClr val="626365"/>
                </a:solidFill>
                <a:latin typeface="+mj-lt"/>
              </a:rPr>
              <a:t>Ольга Чеснокова</a:t>
            </a:r>
            <a:endParaRPr lang="en-US" sz="800" u="none" spc="-11" dirty="0">
              <a:solidFill>
                <a:srgbClr val="626365"/>
              </a:solidFill>
              <a:latin typeface="+mj-lt"/>
            </a:endParaRPr>
          </a:p>
          <a:p>
            <a:pPr marL="0" lvl="0" indent="0" algn="l">
              <a:lnSpc>
                <a:spcPts val="803"/>
              </a:lnSpc>
            </a:pPr>
            <a:r>
              <a:rPr lang="en-US" sz="700" u="none" spc="-11" dirty="0" err="1">
                <a:solidFill>
                  <a:srgbClr val="626365"/>
                </a:solidFill>
                <a:latin typeface="+mj-lt"/>
              </a:rPr>
              <a:t>Тел</a:t>
            </a:r>
            <a:r>
              <a:rPr lang="en-US" sz="700" u="none" spc="-11" dirty="0">
                <a:solidFill>
                  <a:srgbClr val="626365"/>
                </a:solidFill>
                <a:latin typeface="+mj-lt"/>
              </a:rPr>
              <a:t>: 8 (4</a:t>
            </a:r>
            <a:r>
              <a:rPr lang="ru-RU" sz="700" u="none" spc="-11" dirty="0">
                <a:solidFill>
                  <a:srgbClr val="626365"/>
                </a:solidFill>
                <a:latin typeface="+mj-lt"/>
              </a:rPr>
              <a:t>912</a:t>
            </a:r>
            <a:r>
              <a:rPr lang="en-US" sz="700" u="none" spc="-11" dirty="0">
                <a:solidFill>
                  <a:srgbClr val="626365"/>
                </a:solidFill>
                <a:latin typeface="+mj-lt"/>
              </a:rPr>
              <a:t>) </a:t>
            </a:r>
            <a:r>
              <a:rPr lang="ru-RU" sz="700" u="none" spc="-11" dirty="0">
                <a:solidFill>
                  <a:srgbClr val="626365"/>
                </a:solidFill>
                <a:latin typeface="+mj-lt"/>
              </a:rPr>
              <a:t>40-71-32</a:t>
            </a:r>
            <a:endParaRPr lang="en-US" sz="700" u="none" spc="-11" dirty="0">
              <a:solidFill>
                <a:srgbClr val="626365"/>
              </a:solidFill>
              <a:latin typeface="+mj-lt"/>
            </a:endParaRPr>
          </a:p>
          <a:p>
            <a:pPr marL="0" lvl="0" indent="0" algn="l">
              <a:lnSpc>
                <a:spcPts val="803"/>
              </a:lnSpc>
            </a:pPr>
            <a:r>
              <a:rPr lang="en-US" sz="700" u="none" spc="-11" dirty="0" err="1">
                <a:solidFill>
                  <a:srgbClr val="626365"/>
                </a:solidFill>
                <a:latin typeface="+mj-lt"/>
              </a:rPr>
              <a:t>доб</a:t>
            </a:r>
            <a:r>
              <a:rPr lang="en-US" sz="700" u="none" spc="-11" dirty="0">
                <a:solidFill>
                  <a:srgbClr val="626365"/>
                </a:solidFill>
                <a:latin typeface="+mj-lt"/>
              </a:rPr>
              <a:t>. 6</a:t>
            </a:r>
            <a:r>
              <a:rPr lang="ru-RU" sz="700" u="none" spc="-11" dirty="0">
                <a:solidFill>
                  <a:srgbClr val="626365"/>
                </a:solidFill>
                <a:latin typeface="+mj-lt"/>
              </a:rPr>
              <a:t>7-274</a:t>
            </a:r>
          </a:p>
          <a:p>
            <a:pPr marL="0" lvl="0" indent="0" algn="l">
              <a:lnSpc>
                <a:spcPts val="803"/>
              </a:lnSpc>
            </a:pPr>
            <a:r>
              <a:rPr lang="ru-RU" sz="700" spc="-11" dirty="0">
                <a:solidFill>
                  <a:srgbClr val="626365"/>
                </a:solidFill>
                <a:latin typeface="+mj-lt"/>
              </a:rPr>
              <a:t>8-930-888-38-17</a:t>
            </a:r>
            <a:endParaRPr lang="en-US" sz="700" u="none" spc="-11" dirty="0">
              <a:solidFill>
                <a:srgbClr val="626365"/>
              </a:solidFill>
              <a:latin typeface="+mj-lt"/>
            </a:endParaRPr>
          </a:p>
          <a:p>
            <a:pPr lvl="0">
              <a:lnSpc>
                <a:spcPts val="803"/>
              </a:lnSpc>
              <a:spcAft>
                <a:spcPts val="200"/>
              </a:spcAft>
            </a:pPr>
            <a:r>
              <a:rPr lang="en-US" sz="700" spc="-11" dirty="0">
                <a:solidFill>
                  <a:srgbClr val="626365"/>
                </a:solidFill>
                <a:latin typeface="+mj-lt"/>
                <a:hlinkClick r:id="rId5"/>
              </a:rPr>
              <a:t>o.chesnokova@cemros.ru</a:t>
            </a:r>
            <a:endParaRPr lang="ru-RU" sz="700" spc="-11" dirty="0">
              <a:solidFill>
                <a:srgbClr val="626365"/>
              </a:solidFill>
              <a:latin typeface="+mj-lt"/>
            </a:endParaRPr>
          </a:p>
          <a:p>
            <a:pPr marL="0" lvl="0" indent="0" algn="l">
              <a:lnSpc>
                <a:spcPts val="803"/>
              </a:lnSpc>
            </a:pPr>
            <a:r>
              <a:rPr lang="ru-RU" sz="700" b="1" spc="-11" dirty="0">
                <a:solidFill>
                  <a:srgbClr val="139782"/>
                </a:solidFill>
                <a:latin typeface="+mj-lt"/>
              </a:rPr>
              <a:t>АО «Михайловцемент»</a:t>
            </a:r>
            <a:endParaRPr lang="en-US" sz="700" b="1" u="none" spc="-11" dirty="0">
              <a:solidFill>
                <a:srgbClr val="139782"/>
              </a:solidFill>
              <a:latin typeface="+mj-lt"/>
            </a:endParaRPr>
          </a:p>
        </p:txBody>
      </p:sp>
      <p:pic>
        <p:nvPicPr>
          <p:cNvPr id="28" name="Picture 2" descr="http://qrcoder.ru/code/?https%3A%2F%2Fhr.eurocement.ru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185199"/>
            <a:ext cx="59055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110"/>
          <p:cNvSpPr txBox="1">
            <a:spLocks/>
          </p:cNvSpPr>
          <p:nvPr/>
        </p:nvSpPr>
        <p:spPr>
          <a:xfrm>
            <a:off x="-4666" y="4761984"/>
            <a:ext cx="747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60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hr.</a:t>
            </a:r>
            <a:r>
              <a:rPr lang="en-US" sz="6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cemros</a:t>
            </a:r>
            <a:r>
              <a:rPr lang="ru-RU" sz="6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.ru</a:t>
            </a:r>
            <a:endParaRPr lang="ru-RU" sz="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5188" y="4537922"/>
            <a:ext cx="1134000" cy="11390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803"/>
              </a:lnSpc>
            </a:pPr>
            <a:endParaRPr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0F7CC3E-E7E4-4EB1-BF1E-0853A06BF8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46" y="-7560"/>
            <a:ext cx="1226054" cy="2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8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54279"/>
            <a:ext cx="3780000" cy="2507144"/>
            <a:chOff x="0" y="0"/>
            <a:chExt cx="5040000" cy="334285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55" b="255"/>
            <a:stretch>
              <a:fillRect/>
            </a:stretch>
          </p:blipFill>
          <p:spPr>
            <a:xfrm>
              <a:off x="0" y="0"/>
              <a:ext cx="5040000" cy="3342859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1998030"/>
            <a:ext cx="3780000" cy="763393"/>
            <a:chOff x="0" y="0"/>
            <a:chExt cx="2709333" cy="5574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557487"/>
            </a:xfrm>
            <a:custGeom>
              <a:avLst/>
              <a:gdLst/>
              <a:ahLst/>
              <a:cxnLst/>
              <a:rect l="l" t="t" r="r" b="b"/>
              <a:pathLst>
                <a:path w="2709333" h="557487">
                  <a:moveTo>
                    <a:pt x="0" y="0"/>
                  </a:moveTo>
                  <a:lnTo>
                    <a:pt x="2709333" y="0"/>
                  </a:lnTo>
                  <a:lnTo>
                    <a:pt x="2709333" y="557487"/>
                  </a:lnTo>
                  <a:lnTo>
                    <a:pt x="0" y="557487"/>
                  </a:lnTo>
                  <a:close/>
                </a:path>
              </a:pathLst>
            </a:custGeom>
            <a:solidFill>
              <a:srgbClr val="626363">
                <a:alpha val="68627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03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8409" y="2058199"/>
            <a:ext cx="3543182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72"/>
              </a:lnSpc>
              <a:spcBef>
                <a:spcPct val="0"/>
              </a:spcBef>
            </a:pPr>
            <a:r>
              <a:rPr lang="en-US" u="none" dirty="0">
                <a:solidFill>
                  <a:srgbClr val="FFFFFF"/>
                </a:solidFill>
                <a:latin typeface="Arial Black" panose="020B0A04020102020204" pitchFamily="34" charset="0"/>
              </a:rPr>
              <a:t>НАЧНИ КАРЬЕРУ </a:t>
            </a:r>
          </a:p>
          <a:p>
            <a:pPr marL="0" lvl="0" indent="0" algn="l">
              <a:lnSpc>
                <a:spcPts val="2572"/>
              </a:lnSpc>
              <a:spcBef>
                <a:spcPct val="0"/>
              </a:spcBef>
            </a:pPr>
            <a:r>
              <a:rPr lang="en-US" u="none" dirty="0">
                <a:solidFill>
                  <a:srgbClr val="FFFFFF"/>
                </a:solidFill>
                <a:latin typeface="Arial Black" panose="020B0A04020102020204" pitchFamily="34" charset="0"/>
              </a:rPr>
              <a:t>В</a:t>
            </a:r>
            <a:r>
              <a:rPr lang="ru-RU" u="none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FFFFFF"/>
                </a:solidFill>
                <a:latin typeface="Arial Black" panose="020B0A04020102020204" pitchFamily="34" charset="0"/>
              </a:rPr>
              <a:t>ЦЕМРОС</a:t>
            </a:r>
            <a:endParaRPr lang="en-US" u="none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C4E2A048-5F94-67FF-4DEB-CA93732259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50795" y="2761422"/>
            <a:ext cx="1140155" cy="1042228"/>
          </a:xfrm>
          <a:prstGeom prst="rect">
            <a:avLst/>
          </a:prstGeom>
        </p:spPr>
      </p:pic>
      <p:sp>
        <p:nvSpPr>
          <p:cNvPr id="20" name="TextBox 11">
            <a:extLst>
              <a:ext uri="{FF2B5EF4-FFF2-40B4-BE49-F238E27FC236}">
                <a16:creationId xmlns:a16="http://schemas.microsoft.com/office/drawing/2014/main" id="{D044AE85-B3F8-605C-027D-C9D638605037}"/>
              </a:ext>
            </a:extLst>
          </p:cNvPr>
          <p:cNvSpPr txBox="1"/>
          <p:nvPr/>
        </p:nvSpPr>
        <p:spPr>
          <a:xfrm>
            <a:off x="388078" y="2889250"/>
            <a:ext cx="2031272" cy="182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0"/>
              </a:lnSpc>
              <a:spcBef>
                <a:spcPct val="0"/>
              </a:spcBef>
            </a:pPr>
            <a:r>
              <a:rPr lang="ru-RU" sz="1400" b="1" dirty="0">
                <a:solidFill>
                  <a:srgbClr val="FFFFFF"/>
                </a:solidFill>
              </a:rPr>
              <a:t>НАШИ</a:t>
            </a:r>
            <a:r>
              <a:rPr lang="en-US" sz="1400" b="1" dirty="0">
                <a:solidFill>
                  <a:srgbClr val="FFFFFF"/>
                </a:solidFill>
              </a:rPr>
              <a:t> ВАКАНСИИ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B7D0F9CC-C954-0F43-F0B8-BD34A01DBC3C}"/>
              </a:ext>
            </a:extLst>
          </p:cNvPr>
          <p:cNvSpPr txBox="1"/>
          <p:nvPr/>
        </p:nvSpPr>
        <p:spPr>
          <a:xfrm>
            <a:off x="146370" y="3151857"/>
            <a:ext cx="2268271" cy="728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7813" lvl="1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rgbClr val="FFFFFF"/>
                </a:solidFill>
              </a:rPr>
              <a:t>Электрогазосварщик</a:t>
            </a:r>
          </a:p>
          <a:p>
            <a:pPr marL="257813" lvl="1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rgbClr val="FFFFFF"/>
                </a:solidFill>
              </a:rPr>
              <a:t>Слесарь по эксплуатации и ремонту газового оборудования</a:t>
            </a:r>
            <a:endParaRPr lang="en-US" sz="1100" b="1" dirty="0">
              <a:solidFill>
                <a:srgbClr val="FFFFFF"/>
              </a:solidFill>
            </a:endParaRPr>
          </a:p>
          <a:p>
            <a:pPr marL="257813" lvl="1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ru-RU" sz="1100" b="1" dirty="0">
              <a:solidFill>
                <a:srgbClr val="FFFFFF"/>
              </a:solidFill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FD7578F5-5306-3367-BC81-4B3DD50E3DF9}"/>
              </a:ext>
            </a:extLst>
          </p:cNvPr>
          <p:cNvSpPr txBox="1"/>
          <p:nvPr/>
        </p:nvSpPr>
        <p:spPr>
          <a:xfrm>
            <a:off x="655751" y="4175720"/>
            <a:ext cx="305899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7813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rgbClr val="FFFFFF"/>
                </a:solidFill>
              </a:rPr>
              <a:t>Р</a:t>
            </a:r>
            <a:r>
              <a:rPr lang="en-US" sz="1000" b="1" dirty="0" err="1">
                <a:solidFill>
                  <a:srgbClr val="FFFFFF"/>
                </a:solidFill>
              </a:rPr>
              <a:t>абота</a:t>
            </a:r>
            <a:r>
              <a:rPr lang="en-US" sz="1000" b="1" dirty="0">
                <a:solidFill>
                  <a:srgbClr val="FFFFFF"/>
                </a:solidFill>
              </a:rPr>
              <a:t> в </a:t>
            </a:r>
            <a:r>
              <a:rPr lang="en-US" sz="1000" b="1" dirty="0" err="1">
                <a:solidFill>
                  <a:srgbClr val="FFFFFF"/>
                </a:solidFill>
              </a:rPr>
              <a:t>крупнейшем</a:t>
            </a:r>
            <a:r>
              <a:rPr lang="en-US" sz="1000" b="1" dirty="0">
                <a:solidFill>
                  <a:srgbClr val="FFFFFF"/>
                </a:solidFill>
              </a:rPr>
              <a:t> </a:t>
            </a:r>
            <a:r>
              <a:rPr lang="en-US" sz="1000" b="1" dirty="0" err="1">
                <a:solidFill>
                  <a:srgbClr val="FFFFFF"/>
                </a:solidFill>
              </a:rPr>
              <a:t>промышленном</a:t>
            </a:r>
            <a:r>
              <a:rPr lang="en-US" sz="1000" b="1" dirty="0">
                <a:solidFill>
                  <a:srgbClr val="FFFFFF"/>
                </a:solidFill>
              </a:rPr>
              <a:t> </a:t>
            </a:r>
            <a:r>
              <a:rPr lang="en-US" sz="1000" b="1" dirty="0" err="1">
                <a:solidFill>
                  <a:srgbClr val="FFFFFF"/>
                </a:solidFill>
              </a:rPr>
              <a:t>холдинге</a:t>
            </a:r>
            <a:endParaRPr lang="en-US" sz="1000" b="1" dirty="0">
              <a:solidFill>
                <a:srgbClr val="FFFFFF"/>
              </a:solidFill>
            </a:endParaRPr>
          </a:p>
          <a:p>
            <a:pPr marL="257813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rgbClr val="FFFFFF"/>
                </a:solidFill>
              </a:rPr>
              <a:t>П</a:t>
            </a:r>
            <a:r>
              <a:rPr lang="en-US" sz="1000" b="1" dirty="0" err="1">
                <a:solidFill>
                  <a:srgbClr val="FFFFFF"/>
                </a:solidFill>
              </a:rPr>
              <a:t>рактика</a:t>
            </a:r>
            <a:r>
              <a:rPr lang="en-US" sz="1000" b="1" dirty="0">
                <a:solidFill>
                  <a:srgbClr val="FFFFFF"/>
                </a:solidFill>
              </a:rPr>
              <a:t> и </a:t>
            </a:r>
            <a:r>
              <a:rPr lang="en-US" sz="1000" b="1" dirty="0" err="1">
                <a:solidFill>
                  <a:srgbClr val="FFFFFF"/>
                </a:solidFill>
              </a:rPr>
              <a:t>дальнейшее</a:t>
            </a:r>
            <a:r>
              <a:rPr lang="en-US" sz="1000" b="1" dirty="0">
                <a:solidFill>
                  <a:srgbClr val="FFFFFF"/>
                </a:solidFill>
              </a:rPr>
              <a:t> </a:t>
            </a:r>
            <a:r>
              <a:rPr lang="en-US" sz="1000" b="1" dirty="0" err="1">
                <a:solidFill>
                  <a:srgbClr val="FFFFFF"/>
                </a:solidFill>
              </a:rPr>
              <a:t>трудоустройство</a:t>
            </a:r>
            <a:endParaRPr lang="ru-RU" sz="1000" b="1" dirty="0">
              <a:solidFill>
                <a:srgbClr val="FFFFFF"/>
              </a:solidFill>
            </a:endParaRPr>
          </a:p>
          <a:p>
            <a:pPr marL="257813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rgbClr val="FFFFFF"/>
                </a:solidFill>
              </a:rPr>
              <a:t>П</a:t>
            </a:r>
            <a:r>
              <a:rPr lang="en-US" sz="1000" b="1" dirty="0" err="1">
                <a:solidFill>
                  <a:srgbClr val="FFFFFF"/>
                </a:solidFill>
              </a:rPr>
              <a:t>ерспективы</a:t>
            </a:r>
            <a:r>
              <a:rPr lang="en-US" sz="1000" b="1" dirty="0">
                <a:solidFill>
                  <a:srgbClr val="FFFFFF"/>
                </a:solidFill>
              </a:rPr>
              <a:t> </a:t>
            </a:r>
            <a:r>
              <a:rPr lang="en-US" sz="1000" b="1" dirty="0" err="1">
                <a:solidFill>
                  <a:srgbClr val="FFFFFF"/>
                </a:solidFill>
              </a:rPr>
              <a:t>карьерного</a:t>
            </a:r>
            <a:r>
              <a:rPr lang="en-US" sz="1000" b="1" dirty="0">
                <a:solidFill>
                  <a:srgbClr val="FFFFFF"/>
                </a:solidFill>
              </a:rPr>
              <a:t> развития</a:t>
            </a:r>
          </a:p>
          <a:p>
            <a:pPr marL="257813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rgbClr val="FFFFFF"/>
                </a:solidFill>
              </a:rPr>
              <a:t>П</a:t>
            </a:r>
            <a:r>
              <a:rPr lang="en-US" sz="1000" b="1" dirty="0" err="1">
                <a:solidFill>
                  <a:srgbClr val="FFFFFF"/>
                </a:solidFill>
              </a:rPr>
              <a:t>рограммы</a:t>
            </a:r>
            <a:r>
              <a:rPr lang="en-US" sz="1000" b="1" dirty="0">
                <a:solidFill>
                  <a:srgbClr val="FFFFFF"/>
                </a:solidFill>
              </a:rPr>
              <a:t>, </a:t>
            </a:r>
            <a:r>
              <a:rPr lang="en-US" sz="1000" b="1" dirty="0" err="1">
                <a:solidFill>
                  <a:srgbClr val="FFFFFF"/>
                </a:solidFill>
              </a:rPr>
              <a:t>адаптация</a:t>
            </a:r>
            <a:r>
              <a:rPr lang="en-US" sz="1000" b="1" dirty="0">
                <a:solidFill>
                  <a:srgbClr val="FFFFFF"/>
                </a:solidFill>
              </a:rPr>
              <a:t> и </a:t>
            </a:r>
            <a:r>
              <a:rPr lang="en-US" sz="1000" b="1" dirty="0" err="1">
                <a:solidFill>
                  <a:srgbClr val="FFFFFF"/>
                </a:solidFill>
              </a:rPr>
              <a:t>наставничество</a:t>
            </a:r>
            <a:endParaRPr lang="en-US" sz="1000" b="1" dirty="0">
              <a:solidFill>
                <a:srgbClr val="FFFFFF"/>
              </a:solidFill>
            </a:endParaRPr>
          </a:p>
          <a:p>
            <a:pPr marL="257813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rgbClr val="FFFFFF"/>
                </a:solidFill>
              </a:rPr>
              <a:t>Р</a:t>
            </a:r>
            <a:r>
              <a:rPr lang="en-US" sz="1000" b="1" dirty="0" err="1">
                <a:solidFill>
                  <a:srgbClr val="FFFFFF"/>
                </a:solidFill>
              </a:rPr>
              <a:t>азвитие</a:t>
            </a:r>
            <a:r>
              <a:rPr lang="en-US" sz="1000" b="1" dirty="0">
                <a:solidFill>
                  <a:srgbClr val="FFFFFF"/>
                </a:solidFill>
              </a:rPr>
              <a:t> в </a:t>
            </a:r>
            <a:r>
              <a:rPr lang="en-US" sz="1000" b="1" dirty="0" err="1">
                <a:solidFill>
                  <a:srgbClr val="FFFFFF"/>
                </a:solidFill>
              </a:rPr>
              <a:t>инженерно-технической</a:t>
            </a:r>
            <a:r>
              <a:rPr lang="en-US" sz="1000" b="1" dirty="0">
                <a:solidFill>
                  <a:srgbClr val="FFFFFF"/>
                </a:solidFill>
              </a:rPr>
              <a:t> </a:t>
            </a:r>
            <a:r>
              <a:rPr lang="en-US" sz="1000" b="1" dirty="0" err="1">
                <a:solidFill>
                  <a:srgbClr val="FFFFFF"/>
                </a:solidFill>
              </a:rPr>
              <a:t>профессии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8955B0DA-DC44-0D4F-2F73-789AE33D724F}"/>
              </a:ext>
            </a:extLst>
          </p:cNvPr>
          <p:cNvSpPr txBox="1"/>
          <p:nvPr/>
        </p:nvSpPr>
        <p:spPr>
          <a:xfrm>
            <a:off x="2414640" y="3901021"/>
            <a:ext cx="1337363" cy="361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0">
              <a:lnSpc>
                <a:spcPts val="135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</a:rPr>
              <a:t>МЫ ПРЕДЛАГАЕМ: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DD4EF711-0F8E-A0A7-796E-0382B5847BEF}"/>
              </a:ext>
            </a:extLst>
          </p:cNvPr>
          <p:cNvSpPr txBox="1"/>
          <p:nvPr/>
        </p:nvSpPr>
        <p:spPr>
          <a:xfrm>
            <a:off x="2701098" y="2833600"/>
            <a:ext cx="1008443" cy="213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5"/>
              </a:lnSpc>
            </a:pPr>
            <a:r>
              <a:rPr lang="ru-RU" sz="1000" b="1" spc="-16" dirty="0">
                <a:solidFill>
                  <a:srgbClr val="139782"/>
                </a:solidFill>
                <a:latin typeface="+mj-lt"/>
              </a:rPr>
              <a:t>С</a:t>
            </a:r>
            <a:r>
              <a:rPr lang="en-US" sz="1000" b="1" spc="-16" dirty="0">
                <a:solidFill>
                  <a:srgbClr val="139782"/>
                </a:solidFill>
                <a:latin typeface="+mj-lt"/>
              </a:rPr>
              <a:t>вяжитесь </a:t>
            </a:r>
          </a:p>
          <a:p>
            <a:pPr>
              <a:lnSpc>
                <a:spcPts val="795"/>
              </a:lnSpc>
            </a:pPr>
            <a:r>
              <a:rPr lang="en-US" sz="1000" b="1" spc="-16" dirty="0">
                <a:solidFill>
                  <a:srgbClr val="139782"/>
                </a:solidFill>
                <a:latin typeface="+mj-lt"/>
              </a:rPr>
              <a:t>с нами сегодня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E36E8FAC-6CB6-0CE4-7C53-8ED6303C7D8F}"/>
              </a:ext>
            </a:extLst>
          </p:cNvPr>
          <p:cNvSpPr txBox="1"/>
          <p:nvPr/>
        </p:nvSpPr>
        <p:spPr>
          <a:xfrm>
            <a:off x="2655504" y="3064033"/>
            <a:ext cx="109650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03"/>
              </a:lnSpc>
              <a:spcAft>
                <a:spcPts val="200"/>
              </a:spcAft>
            </a:pPr>
            <a:r>
              <a:rPr lang="ru-RU" sz="800" spc="-11" dirty="0">
                <a:solidFill>
                  <a:srgbClr val="626365"/>
                </a:solidFill>
                <a:latin typeface="+mj-lt"/>
              </a:rPr>
              <a:t>Ольга Чеснокова</a:t>
            </a:r>
            <a:endParaRPr lang="en-US" sz="800" u="none" spc="-11" dirty="0">
              <a:solidFill>
                <a:srgbClr val="626365"/>
              </a:solidFill>
              <a:latin typeface="+mj-lt"/>
            </a:endParaRPr>
          </a:p>
          <a:p>
            <a:pPr marL="0" lvl="0" indent="0" algn="l">
              <a:lnSpc>
                <a:spcPts val="803"/>
              </a:lnSpc>
            </a:pPr>
            <a:r>
              <a:rPr lang="en-US" sz="700" u="none" spc="-11" dirty="0" err="1">
                <a:solidFill>
                  <a:srgbClr val="626365"/>
                </a:solidFill>
                <a:latin typeface="+mj-lt"/>
              </a:rPr>
              <a:t>Тел</a:t>
            </a:r>
            <a:r>
              <a:rPr lang="en-US" sz="700" u="none" spc="-11" dirty="0">
                <a:solidFill>
                  <a:srgbClr val="626365"/>
                </a:solidFill>
                <a:latin typeface="+mj-lt"/>
              </a:rPr>
              <a:t>: 8 (4</a:t>
            </a:r>
            <a:r>
              <a:rPr lang="ru-RU" sz="700" u="none" spc="-11" dirty="0">
                <a:solidFill>
                  <a:srgbClr val="626365"/>
                </a:solidFill>
                <a:latin typeface="+mj-lt"/>
              </a:rPr>
              <a:t>912</a:t>
            </a:r>
            <a:r>
              <a:rPr lang="en-US" sz="700" u="none" spc="-11" dirty="0">
                <a:solidFill>
                  <a:srgbClr val="626365"/>
                </a:solidFill>
                <a:latin typeface="+mj-lt"/>
              </a:rPr>
              <a:t>) </a:t>
            </a:r>
            <a:r>
              <a:rPr lang="ru-RU" sz="700" u="none" spc="-11" dirty="0">
                <a:solidFill>
                  <a:srgbClr val="626365"/>
                </a:solidFill>
                <a:latin typeface="+mj-lt"/>
              </a:rPr>
              <a:t>40-71-32</a:t>
            </a:r>
            <a:endParaRPr lang="en-US" sz="700" u="none" spc="-11" dirty="0">
              <a:solidFill>
                <a:srgbClr val="626365"/>
              </a:solidFill>
              <a:latin typeface="+mj-lt"/>
            </a:endParaRPr>
          </a:p>
          <a:p>
            <a:pPr marL="0" lvl="0" indent="0" algn="l">
              <a:lnSpc>
                <a:spcPts val="803"/>
              </a:lnSpc>
            </a:pPr>
            <a:r>
              <a:rPr lang="en-US" sz="700" u="none" spc="-11" dirty="0" err="1">
                <a:solidFill>
                  <a:srgbClr val="626365"/>
                </a:solidFill>
                <a:latin typeface="+mj-lt"/>
              </a:rPr>
              <a:t>доб</a:t>
            </a:r>
            <a:r>
              <a:rPr lang="en-US" sz="700" u="none" spc="-11" dirty="0">
                <a:solidFill>
                  <a:srgbClr val="626365"/>
                </a:solidFill>
                <a:latin typeface="+mj-lt"/>
              </a:rPr>
              <a:t>. 6</a:t>
            </a:r>
            <a:r>
              <a:rPr lang="ru-RU" sz="700" u="none" spc="-11" dirty="0">
                <a:solidFill>
                  <a:srgbClr val="626365"/>
                </a:solidFill>
                <a:latin typeface="+mj-lt"/>
              </a:rPr>
              <a:t>7-274</a:t>
            </a:r>
          </a:p>
          <a:p>
            <a:pPr marL="0" lvl="0" indent="0" algn="l">
              <a:lnSpc>
                <a:spcPts val="803"/>
              </a:lnSpc>
            </a:pPr>
            <a:r>
              <a:rPr lang="ru-RU" sz="700" spc="-11" dirty="0">
                <a:solidFill>
                  <a:srgbClr val="626365"/>
                </a:solidFill>
                <a:latin typeface="+mj-lt"/>
              </a:rPr>
              <a:t>8-930-888-38-17</a:t>
            </a:r>
            <a:endParaRPr lang="en-US" sz="700" u="none" spc="-11" dirty="0">
              <a:solidFill>
                <a:srgbClr val="626365"/>
              </a:solidFill>
              <a:latin typeface="+mj-lt"/>
            </a:endParaRPr>
          </a:p>
          <a:p>
            <a:pPr lvl="0">
              <a:lnSpc>
                <a:spcPts val="803"/>
              </a:lnSpc>
              <a:spcAft>
                <a:spcPts val="200"/>
              </a:spcAft>
            </a:pPr>
            <a:r>
              <a:rPr lang="en-US" sz="700" spc="-11" dirty="0">
                <a:solidFill>
                  <a:srgbClr val="626365"/>
                </a:solidFill>
                <a:latin typeface="+mj-lt"/>
                <a:hlinkClick r:id="rId5"/>
              </a:rPr>
              <a:t>o.chesnokova@cemros.ru</a:t>
            </a:r>
            <a:endParaRPr lang="ru-RU" sz="700" spc="-11" dirty="0">
              <a:solidFill>
                <a:srgbClr val="626365"/>
              </a:solidFill>
              <a:latin typeface="+mj-lt"/>
            </a:endParaRPr>
          </a:p>
          <a:p>
            <a:pPr marL="0" lvl="0" indent="0" algn="l">
              <a:lnSpc>
                <a:spcPts val="803"/>
              </a:lnSpc>
            </a:pPr>
            <a:r>
              <a:rPr lang="ru-RU" sz="700" b="1" spc="-11" dirty="0">
                <a:solidFill>
                  <a:srgbClr val="139782"/>
                </a:solidFill>
                <a:latin typeface="+mj-lt"/>
              </a:rPr>
              <a:t>АО «Михайловцемент»</a:t>
            </a:r>
            <a:endParaRPr lang="en-US" sz="700" b="1" u="none" spc="-11" dirty="0">
              <a:solidFill>
                <a:srgbClr val="139782"/>
              </a:solidFill>
              <a:latin typeface="+mj-lt"/>
            </a:endParaRPr>
          </a:p>
        </p:txBody>
      </p:sp>
      <p:pic>
        <p:nvPicPr>
          <p:cNvPr id="28" name="Picture 2" descr="http://qrcoder.ru/code/?https%3A%2F%2Fhr.eurocement.ru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185199"/>
            <a:ext cx="59055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110"/>
          <p:cNvSpPr txBox="1">
            <a:spLocks/>
          </p:cNvSpPr>
          <p:nvPr/>
        </p:nvSpPr>
        <p:spPr>
          <a:xfrm>
            <a:off x="-4666" y="4761984"/>
            <a:ext cx="747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60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hr.</a:t>
            </a:r>
            <a:r>
              <a:rPr lang="en-US" sz="6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cemros</a:t>
            </a:r>
            <a:r>
              <a:rPr lang="ru-RU" sz="6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.ru</a:t>
            </a:r>
            <a:endParaRPr lang="ru-RU" sz="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5188" y="4537922"/>
            <a:ext cx="1134000" cy="11390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803"/>
              </a:lnSpc>
            </a:pPr>
            <a:endParaRPr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0F7CC3E-E7E4-4EB1-BF1E-0853A06BF8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46" y="-7560"/>
            <a:ext cx="1226054" cy="2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7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"/>
          <p:cNvGrpSpPr/>
          <p:nvPr/>
        </p:nvGrpSpPr>
        <p:grpSpPr>
          <a:xfrm>
            <a:off x="-6824" y="261562"/>
            <a:ext cx="3786824" cy="2507144"/>
            <a:chOff x="16408" y="0"/>
            <a:chExt cx="5082209" cy="3342859"/>
          </a:xfrm>
        </p:grpSpPr>
        <p:pic>
          <p:nvPicPr>
            <p:cNvPr id="24" name="Picture 3"/>
            <p:cNvPicPr>
              <a:picLocks noChangeAspect="1"/>
            </p:cNvPicPr>
            <p:nvPr/>
          </p:nvPicPr>
          <p:blipFill>
            <a:blip r:embed="rId2"/>
            <a:srcRect l="1063" t="783" b="783"/>
            <a:stretch>
              <a:fillRect/>
            </a:stretch>
          </p:blipFill>
          <p:spPr>
            <a:xfrm>
              <a:off x="16408" y="0"/>
              <a:ext cx="5082209" cy="3342859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1998030"/>
            <a:ext cx="3780000" cy="763393"/>
            <a:chOff x="0" y="0"/>
            <a:chExt cx="2709333" cy="5574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557487"/>
            </a:xfrm>
            <a:custGeom>
              <a:avLst/>
              <a:gdLst/>
              <a:ahLst/>
              <a:cxnLst/>
              <a:rect l="l" t="t" r="r" b="b"/>
              <a:pathLst>
                <a:path w="2709333" h="557487">
                  <a:moveTo>
                    <a:pt x="0" y="0"/>
                  </a:moveTo>
                  <a:lnTo>
                    <a:pt x="2709333" y="0"/>
                  </a:lnTo>
                  <a:lnTo>
                    <a:pt x="2709333" y="557487"/>
                  </a:lnTo>
                  <a:lnTo>
                    <a:pt x="0" y="557487"/>
                  </a:lnTo>
                  <a:close/>
                </a:path>
              </a:pathLst>
            </a:custGeom>
            <a:solidFill>
              <a:srgbClr val="626363">
                <a:alpha val="68627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03"/>
                </a:lnSpc>
              </a:pPr>
              <a:endParaRPr/>
            </a:p>
          </p:txBody>
        </p:sp>
      </p:grpSp>
      <p:sp>
        <p:nvSpPr>
          <p:cNvPr id="20" name="TextBox 11">
            <a:extLst>
              <a:ext uri="{FF2B5EF4-FFF2-40B4-BE49-F238E27FC236}">
                <a16:creationId xmlns:a16="http://schemas.microsoft.com/office/drawing/2014/main" id="{D044AE85-B3F8-605C-027D-C9D638605037}"/>
              </a:ext>
            </a:extLst>
          </p:cNvPr>
          <p:cNvSpPr txBox="1"/>
          <p:nvPr/>
        </p:nvSpPr>
        <p:spPr>
          <a:xfrm>
            <a:off x="388078" y="2889250"/>
            <a:ext cx="2031272" cy="182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0"/>
              </a:lnSpc>
              <a:spcBef>
                <a:spcPct val="0"/>
              </a:spcBef>
            </a:pPr>
            <a:r>
              <a:rPr lang="ru-RU" sz="1400" b="1" dirty="0">
                <a:solidFill>
                  <a:srgbClr val="FFFFFF"/>
                </a:solidFill>
              </a:rPr>
              <a:t>НАШИ</a:t>
            </a:r>
            <a:r>
              <a:rPr lang="en-US" sz="1400" b="1" dirty="0">
                <a:solidFill>
                  <a:srgbClr val="FFFFFF"/>
                </a:solidFill>
              </a:rPr>
              <a:t> ВАКАНСИИ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B7D0F9CC-C954-0F43-F0B8-BD34A01DBC3C}"/>
              </a:ext>
            </a:extLst>
          </p:cNvPr>
          <p:cNvSpPr txBox="1"/>
          <p:nvPr/>
        </p:nvSpPr>
        <p:spPr>
          <a:xfrm>
            <a:off x="146370" y="3151857"/>
            <a:ext cx="2268271" cy="754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7813" lvl="1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rgbClr val="FFFFFF"/>
                </a:solidFill>
              </a:rPr>
              <a:t>Машинист сырьевых мельниц</a:t>
            </a:r>
          </a:p>
          <a:p>
            <a:pPr marL="257813" lvl="1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rgbClr val="FFFFFF"/>
                </a:solidFill>
              </a:rPr>
              <a:t>Машинист экскаватора </a:t>
            </a:r>
            <a:endParaRPr lang="en-US" sz="1100" b="1" dirty="0">
              <a:solidFill>
                <a:srgbClr val="FFFFFF"/>
              </a:solidFill>
            </a:endParaRPr>
          </a:p>
          <a:p>
            <a:pPr marL="257813" lvl="1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ru-RU" sz="1100" b="1" dirty="0">
              <a:solidFill>
                <a:srgbClr val="FFFFFF"/>
              </a:solidFill>
            </a:endParaRPr>
          </a:p>
          <a:p>
            <a:pPr marL="257813" lvl="1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FD7578F5-5306-3367-BC81-4B3DD50E3DF9}"/>
              </a:ext>
            </a:extLst>
          </p:cNvPr>
          <p:cNvSpPr txBox="1"/>
          <p:nvPr/>
        </p:nvSpPr>
        <p:spPr>
          <a:xfrm>
            <a:off x="655751" y="4175720"/>
            <a:ext cx="305899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7813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rgbClr val="FFFFFF"/>
                </a:solidFill>
              </a:rPr>
              <a:t>Р</a:t>
            </a:r>
            <a:r>
              <a:rPr lang="en-US" sz="1000" b="1" dirty="0" err="1">
                <a:solidFill>
                  <a:srgbClr val="FFFFFF"/>
                </a:solidFill>
              </a:rPr>
              <a:t>абота</a:t>
            </a:r>
            <a:r>
              <a:rPr lang="en-US" sz="1000" b="1" dirty="0">
                <a:solidFill>
                  <a:srgbClr val="FFFFFF"/>
                </a:solidFill>
              </a:rPr>
              <a:t> в </a:t>
            </a:r>
            <a:r>
              <a:rPr lang="en-US" sz="1000" b="1" dirty="0" err="1">
                <a:solidFill>
                  <a:srgbClr val="FFFFFF"/>
                </a:solidFill>
              </a:rPr>
              <a:t>крупнейшем</a:t>
            </a:r>
            <a:r>
              <a:rPr lang="en-US" sz="1000" b="1" dirty="0">
                <a:solidFill>
                  <a:srgbClr val="FFFFFF"/>
                </a:solidFill>
              </a:rPr>
              <a:t> </a:t>
            </a:r>
            <a:r>
              <a:rPr lang="en-US" sz="1000" b="1" dirty="0" err="1">
                <a:solidFill>
                  <a:srgbClr val="FFFFFF"/>
                </a:solidFill>
              </a:rPr>
              <a:t>промышленном</a:t>
            </a:r>
            <a:r>
              <a:rPr lang="en-US" sz="1000" b="1" dirty="0">
                <a:solidFill>
                  <a:srgbClr val="FFFFFF"/>
                </a:solidFill>
              </a:rPr>
              <a:t> </a:t>
            </a:r>
            <a:r>
              <a:rPr lang="en-US" sz="1000" b="1" dirty="0" err="1">
                <a:solidFill>
                  <a:srgbClr val="FFFFFF"/>
                </a:solidFill>
              </a:rPr>
              <a:t>холдинге</a:t>
            </a:r>
            <a:endParaRPr lang="en-US" sz="1000" b="1" dirty="0">
              <a:solidFill>
                <a:srgbClr val="FFFFFF"/>
              </a:solidFill>
            </a:endParaRPr>
          </a:p>
          <a:p>
            <a:pPr marL="257813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rgbClr val="FFFFFF"/>
                </a:solidFill>
              </a:rPr>
              <a:t>П</a:t>
            </a:r>
            <a:r>
              <a:rPr lang="en-US" sz="1000" b="1" dirty="0" err="1">
                <a:solidFill>
                  <a:srgbClr val="FFFFFF"/>
                </a:solidFill>
              </a:rPr>
              <a:t>рактика</a:t>
            </a:r>
            <a:r>
              <a:rPr lang="en-US" sz="1000" b="1" dirty="0">
                <a:solidFill>
                  <a:srgbClr val="FFFFFF"/>
                </a:solidFill>
              </a:rPr>
              <a:t> и </a:t>
            </a:r>
            <a:r>
              <a:rPr lang="en-US" sz="1000" b="1" dirty="0" err="1">
                <a:solidFill>
                  <a:srgbClr val="FFFFFF"/>
                </a:solidFill>
              </a:rPr>
              <a:t>дальнейшее</a:t>
            </a:r>
            <a:r>
              <a:rPr lang="en-US" sz="1000" b="1" dirty="0">
                <a:solidFill>
                  <a:srgbClr val="FFFFFF"/>
                </a:solidFill>
              </a:rPr>
              <a:t> </a:t>
            </a:r>
            <a:r>
              <a:rPr lang="en-US" sz="1000" b="1" dirty="0" err="1">
                <a:solidFill>
                  <a:srgbClr val="FFFFFF"/>
                </a:solidFill>
              </a:rPr>
              <a:t>трудоустройство</a:t>
            </a:r>
            <a:endParaRPr lang="ru-RU" sz="1000" b="1" dirty="0">
              <a:solidFill>
                <a:srgbClr val="FFFFFF"/>
              </a:solidFill>
            </a:endParaRPr>
          </a:p>
          <a:p>
            <a:pPr marL="257813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rgbClr val="FFFFFF"/>
                </a:solidFill>
              </a:rPr>
              <a:t>П</a:t>
            </a:r>
            <a:r>
              <a:rPr lang="en-US" sz="1000" b="1" dirty="0" err="1">
                <a:solidFill>
                  <a:srgbClr val="FFFFFF"/>
                </a:solidFill>
              </a:rPr>
              <a:t>ерспективы</a:t>
            </a:r>
            <a:r>
              <a:rPr lang="en-US" sz="1000" b="1" dirty="0">
                <a:solidFill>
                  <a:srgbClr val="FFFFFF"/>
                </a:solidFill>
              </a:rPr>
              <a:t> </a:t>
            </a:r>
            <a:r>
              <a:rPr lang="en-US" sz="1000" b="1" dirty="0" err="1">
                <a:solidFill>
                  <a:srgbClr val="FFFFFF"/>
                </a:solidFill>
              </a:rPr>
              <a:t>карьерного</a:t>
            </a:r>
            <a:r>
              <a:rPr lang="en-US" sz="1000" b="1" dirty="0">
                <a:solidFill>
                  <a:srgbClr val="FFFFFF"/>
                </a:solidFill>
              </a:rPr>
              <a:t> развития</a:t>
            </a:r>
          </a:p>
          <a:p>
            <a:pPr marL="257813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rgbClr val="FFFFFF"/>
                </a:solidFill>
              </a:rPr>
              <a:t>П</a:t>
            </a:r>
            <a:r>
              <a:rPr lang="en-US" sz="1000" b="1" dirty="0" err="1">
                <a:solidFill>
                  <a:srgbClr val="FFFFFF"/>
                </a:solidFill>
              </a:rPr>
              <a:t>рограммы</a:t>
            </a:r>
            <a:r>
              <a:rPr lang="en-US" sz="1000" b="1" dirty="0">
                <a:solidFill>
                  <a:srgbClr val="FFFFFF"/>
                </a:solidFill>
              </a:rPr>
              <a:t>, </a:t>
            </a:r>
            <a:r>
              <a:rPr lang="en-US" sz="1000" b="1" dirty="0" err="1">
                <a:solidFill>
                  <a:srgbClr val="FFFFFF"/>
                </a:solidFill>
              </a:rPr>
              <a:t>адаптация</a:t>
            </a:r>
            <a:r>
              <a:rPr lang="en-US" sz="1000" b="1" dirty="0">
                <a:solidFill>
                  <a:srgbClr val="FFFFFF"/>
                </a:solidFill>
              </a:rPr>
              <a:t> и </a:t>
            </a:r>
            <a:r>
              <a:rPr lang="en-US" sz="1000" b="1" dirty="0" err="1">
                <a:solidFill>
                  <a:srgbClr val="FFFFFF"/>
                </a:solidFill>
              </a:rPr>
              <a:t>наставничество</a:t>
            </a:r>
            <a:endParaRPr lang="en-US" sz="1000" b="1" dirty="0">
              <a:solidFill>
                <a:srgbClr val="FFFFFF"/>
              </a:solidFill>
            </a:endParaRPr>
          </a:p>
          <a:p>
            <a:pPr marL="257813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rgbClr val="FFFFFF"/>
                </a:solidFill>
              </a:rPr>
              <a:t>Р</a:t>
            </a:r>
            <a:r>
              <a:rPr lang="en-US" sz="1000" b="1" dirty="0" err="1">
                <a:solidFill>
                  <a:srgbClr val="FFFFFF"/>
                </a:solidFill>
              </a:rPr>
              <a:t>азвитие</a:t>
            </a:r>
            <a:r>
              <a:rPr lang="en-US" sz="1000" b="1" dirty="0">
                <a:solidFill>
                  <a:srgbClr val="FFFFFF"/>
                </a:solidFill>
              </a:rPr>
              <a:t> в </a:t>
            </a:r>
            <a:r>
              <a:rPr lang="en-US" sz="1000" b="1" dirty="0" err="1">
                <a:solidFill>
                  <a:srgbClr val="FFFFFF"/>
                </a:solidFill>
              </a:rPr>
              <a:t>инженерно-технической</a:t>
            </a:r>
            <a:r>
              <a:rPr lang="en-US" sz="1000" b="1" dirty="0">
                <a:solidFill>
                  <a:srgbClr val="FFFFFF"/>
                </a:solidFill>
              </a:rPr>
              <a:t> </a:t>
            </a:r>
            <a:r>
              <a:rPr lang="en-US" sz="1000" b="1" dirty="0" err="1">
                <a:solidFill>
                  <a:srgbClr val="FFFFFF"/>
                </a:solidFill>
              </a:rPr>
              <a:t>профессии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8955B0DA-DC44-0D4F-2F73-789AE33D724F}"/>
              </a:ext>
            </a:extLst>
          </p:cNvPr>
          <p:cNvSpPr txBox="1"/>
          <p:nvPr/>
        </p:nvSpPr>
        <p:spPr>
          <a:xfrm>
            <a:off x="895350" y="3901021"/>
            <a:ext cx="2031272" cy="182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>
              <a:lnSpc>
                <a:spcPts val="135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</a:rPr>
              <a:t>МЫ ПРЕДЛАГАЕМ: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DD4EF711-0F8E-A0A7-796E-0382B5847BEF}"/>
              </a:ext>
            </a:extLst>
          </p:cNvPr>
          <p:cNvSpPr txBox="1"/>
          <p:nvPr/>
        </p:nvSpPr>
        <p:spPr>
          <a:xfrm>
            <a:off x="2701098" y="2833600"/>
            <a:ext cx="1008443" cy="213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5"/>
              </a:lnSpc>
            </a:pPr>
            <a:r>
              <a:rPr lang="ru-RU" sz="1000" b="1" spc="-16" dirty="0">
                <a:solidFill>
                  <a:srgbClr val="139782"/>
                </a:solidFill>
                <a:latin typeface="+mj-lt"/>
              </a:rPr>
              <a:t>С</a:t>
            </a:r>
            <a:r>
              <a:rPr lang="en-US" sz="1000" b="1" spc="-16" dirty="0">
                <a:solidFill>
                  <a:srgbClr val="139782"/>
                </a:solidFill>
                <a:latin typeface="+mj-lt"/>
              </a:rPr>
              <a:t>вяжитесь </a:t>
            </a:r>
          </a:p>
          <a:p>
            <a:pPr>
              <a:lnSpc>
                <a:spcPts val="795"/>
              </a:lnSpc>
            </a:pPr>
            <a:r>
              <a:rPr lang="en-US" sz="1000" b="1" spc="-16" dirty="0">
                <a:solidFill>
                  <a:srgbClr val="139782"/>
                </a:solidFill>
                <a:latin typeface="+mj-lt"/>
              </a:rPr>
              <a:t>с нами сегодня</a:t>
            </a:r>
          </a:p>
        </p:txBody>
      </p:sp>
      <p:sp>
        <p:nvSpPr>
          <p:cNvPr id="32" name="TextBox 8"/>
          <p:cNvSpPr txBox="1"/>
          <p:nvPr/>
        </p:nvSpPr>
        <p:spPr>
          <a:xfrm>
            <a:off x="5188" y="4537922"/>
            <a:ext cx="1134000" cy="11390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803"/>
              </a:lnSpc>
            </a:pPr>
            <a:endParaRPr/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214EEB2E-800D-482B-94B9-CC8339144019}"/>
              </a:ext>
            </a:extLst>
          </p:cNvPr>
          <p:cNvSpPr txBox="1"/>
          <p:nvPr/>
        </p:nvSpPr>
        <p:spPr>
          <a:xfrm>
            <a:off x="118409" y="2058199"/>
            <a:ext cx="3543182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72"/>
              </a:lnSpc>
              <a:spcBef>
                <a:spcPct val="0"/>
              </a:spcBef>
            </a:pPr>
            <a:r>
              <a:rPr lang="en-US" u="none" dirty="0">
                <a:solidFill>
                  <a:srgbClr val="FFFFFF"/>
                </a:solidFill>
                <a:latin typeface="Arial Black" panose="020B0A04020102020204" pitchFamily="34" charset="0"/>
              </a:rPr>
              <a:t>НАЧНИ КАРЬЕРУ </a:t>
            </a:r>
          </a:p>
          <a:p>
            <a:pPr marL="0" lvl="0" indent="0" algn="l">
              <a:lnSpc>
                <a:spcPts val="2572"/>
              </a:lnSpc>
              <a:spcBef>
                <a:spcPct val="0"/>
              </a:spcBef>
            </a:pPr>
            <a:r>
              <a:rPr lang="en-US" u="none" dirty="0">
                <a:solidFill>
                  <a:srgbClr val="FFFFFF"/>
                </a:solidFill>
                <a:latin typeface="Arial Black" panose="020B0A04020102020204" pitchFamily="34" charset="0"/>
              </a:rPr>
              <a:t>В</a:t>
            </a:r>
            <a:r>
              <a:rPr lang="ru-RU" u="none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FFFFFF"/>
                </a:solidFill>
                <a:latin typeface="Arial Black" panose="020B0A04020102020204" pitchFamily="34" charset="0"/>
              </a:rPr>
              <a:t>ЦЕМРОС</a:t>
            </a:r>
            <a:endParaRPr lang="en-US" u="none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9606CE63-0188-44A2-BFB8-126761481C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50795" y="2761422"/>
            <a:ext cx="1140155" cy="1042228"/>
          </a:xfrm>
          <a:prstGeom prst="rect">
            <a:avLst/>
          </a:prstGeom>
        </p:spPr>
      </p:pic>
      <p:sp>
        <p:nvSpPr>
          <p:cNvPr id="33" name="TextBox 10">
            <a:extLst>
              <a:ext uri="{FF2B5EF4-FFF2-40B4-BE49-F238E27FC236}">
                <a16:creationId xmlns:a16="http://schemas.microsoft.com/office/drawing/2014/main" id="{C8F2A918-A8E1-45EE-B576-A7CE2E16EEAA}"/>
              </a:ext>
            </a:extLst>
          </p:cNvPr>
          <p:cNvSpPr txBox="1"/>
          <p:nvPr/>
        </p:nvSpPr>
        <p:spPr>
          <a:xfrm>
            <a:off x="2701098" y="2833600"/>
            <a:ext cx="1008443" cy="213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5"/>
              </a:lnSpc>
            </a:pPr>
            <a:r>
              <a:rPr lang="ru-RU" sz="1000" b="1" spc="-16" dirty="0">
                <a:solidFill>
                  <a:srgbClr val="139782"/>
                </a:solidFill>
                <a:latin typeface="+mj-lt"/>
              </a:rPr>
              <a:t>С</a:t>
            </a:r>
            <a:r>
              <a:rPr lang="en-US" sz="1000" b="1" spc="-16" dirty="0">
                <a:solidFill>
                  <a:srgbClr val="139782"/>
                </a:solidFill>
                <a:latin typeface="+mj-lt"/>
              </a:rPr>
              <a:t>вяжитесь </a:t>
            </a:r>
          </a:p>
          <a:p>
            <a:pPr>
              <a:lnSpc>
                <a:spcPts val="795"/>
              </a:lnSpc>
            </a:pPr>
            <a:r>
              <a:rPr lang="en-US" sz="1000" b="1" spc="-16" dirty="0">
                <a:solidFill>
                  <a:srgbClr val="139782"/>
                </a:solidFill>
                <a:latin typeface="+mj-lt"/>
              </a:rPr>
              <a:t>с нами сегодня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82A0FDE1-341A-41AE-A26B-5F3249BA2E2C}"/>
              </a:ext>
            </a:extLst>
          </p:cNvPr>
          <p:cNvSpPr txBox="1"/>
          <p:nvPr/>
        </p:nvSpPr>
        <p:spPr>
          <a:xfrm>
            <a:off x="2701098" y="3064033"/>
            <a:ext cx="1050906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803"/>
              </a:lnSpc>
              <a:spcAft>
                <a:spcPts val="200"/>
              </a:spcAft>
            </a:pPr>
            <a:r>
              <a:rPr lang="ru-RU" sz="900" spc="-11" dirty="0">
                <a:solidFill>
                  <a:srgbClr val="626365"/>
                </a:solidFill>
              </a:rPr>
              <a:t>Ольга Чеснокова</a:t>
            </a:r>
            <a:endParaRPr lang="en-US" sz="900" spc="-11" dirty="0">
              <a:solidFill>
                <a:srgbClr val="626365"/>
              </a:solidFill>
            </a:endParaRPr>
          </a:p>
          <a:p>
            <a:pPr lvl="0">
              <a:lnSpc>
                <a:spcPts val="803"/>
              </a:lnSpc>
            </a:pPr>
            <a:r>
              <a:rPr lang="en-US" sz="800" spc="-11" dirty="0" err="1">
                <a:solidFill>
                  <a:srgbClr val="626365"/>
                </a:solidFill>
              </a:rPr>
              <a:t>Тел</a:t>
            </a:r>
            <a:r>
              <a:rPr lang="en-US" sz="800" spc="-11" dirty="0">
                <a:solidFill>
                  <a:srgbClr val="626365"/>
                </a:solidFill>
              </a:rPr>
              <a:t>: 8 (4</a:t>
            </a:r>
            <a:r>
              <a:rPr lang="ru-RU" sz="800" spc="-11" dirty="0">
                <a:solidFill>
                  <a:srgbClr val="626365"/>
                </a:solidFill>
              </a:rPr>
              <a:t>912</a:t>
            </a:r>
            <a:r>
              <a:rPr lang="en-US" sz="800" spc="-11" dirty="0">
                <a:solidFill>
                  <a:srgbClr val="626365"/>
                </a:solidFill>
              </a:rPr>
              <a:t>) </a:t>
            </a:r>
            <a:r>
              <a:rPr lang="ru-RU" sz="800" spc="-11" dirty="0">
                <a:solidFill>
                  <a:srgbClr val="626365"/>
                </a:solidFill>
              </a:rPr>
              <a:t>40-71-32</a:t>
            </a:r>
            <a:endParaRPr lang="en-US" sz="800" spc="-11" dirty="0">
              <a:solidFill>
                <a:srgbClr val="626365"/>
              </a:solidFill>
            </a:endParaRPr>
          </a:p>
          <a:p>
            <a:pPr lvl="0">
              <a:lnSpc>
                <a:spcPts val="803"/>
              </a:lnSpc>
            </a:pPr>
            <a:r>
              <a:rPr lang="en-US" sz="800" spc="-11" dirty="0" err="1">
                <a:solidFill>
                  <a:srgbClr val="626365"/>
                </a:solidFill>
              </a:rPr>
              <a:t>доб</a:t>
            </a:r>
            <a:r>
              <a:rPr lang="en-US" sz="800" spc="-11" dirty="0">
                <a:solidFill>
                  <a:srgbClr val="626365"/>
                </a:solidFill>
              </a:rPr>
              <a:t>. 6</a:t>
            </a:r>
            <a:r>
              <a:rPr lang="ru-RU" sz="800" spc="-11" dirty="0">
                <a:solidFill>
                  <a:srgbClr val="626365"/>
                </a:solidFill>
              </a:rPr>
              <a:t>7-274</a:t>
            </a:r>
          </a:p>
          <a:p>
            <a:pPr lvl="0">
              <a:lnSpc>
                <a:spcPts val="803"/>
              </a:lnSpc>
            </a:pPr>
            <a:r>
              <a:rPr lang="ru-RU" sz="800" spc="-11" dirty="0">
                <a:solidFill>
                  <a:srgbClr val="626365"/>
                </a:solidFill>
              </a:rPr>
              <a:t>8-930-888-38-17</a:t>
            </a:r>
            <a:endParaRPr lang="en-US" sz="800" spc="-11" dirty="0">
              <a:solidFill>
                <a:srgbClr val="626365"/>
              </a:solidFill>
            </a:endParaRPr>
          </a:p>
          <a:p>
            <a:pPr lvl="0">
              <a:lnSpc>
                <a:spcPts val="803"/>
              </a:lnSpc>
              <a:spcAft>
                <a:spcPts val="200"/>
              </a:spcAft>
            </a:pPr>
            <a:r>
              <a:rPr lang="en-US" sz="800" spc="-11" dirty="0">
                <a:solidFill>
                  <a:srgbClr val="626365"/>
                </a:solidFill>
                <a:hlinkClick r:id="rId5"/>
              </a:rPr>
              <a:t>o.chesnokova@cemros.ru</a:t>
            </a:r>
            <a:endParaRPr lang="ru-RU" sz="800" spc="-11" dirty="0">
              <a:solidFill>
                <a:srgbClr val="626365"/>
              </a:solidFill>
            </a:endParaRPr>
          </a:p>
          <a:p>
            <a:pPr lvl="0">
              <a:lnSpc>
                <a:spcPts val="803"/>
              </a:lnSpc>
            </a:pPr>
            <a:r>
              <a:rPr lang="ru-RU" sz="800" b="1" spc="-11" dirty="0">
                <a:solidFill>
                  <a:srgbClr val="139782"/>
                </a:solidFill>
              </a:rPr>
              <a:t>АО «Михайловцемент»</a:t>
            </a:r>
            <a:endParaRPr lang="en-US" sz="700" b="1" u="none" spc="-11" dirty="0">
              <a:solidFill>
                <a:srgbClr val="139782"/>
              </a:solidFill>
              <a:latin typeface="+mj-lt"/>
            </a:endParaRPr>
          </a:p>
        </p:txBody>
      </p:sp>
      <p:pic>
        <p:nvPicPr>
          <p:cNvPr id="35" name="Picture 2" descr="http://qrcoder.ru/code/?https%3A%2F%2Fhr.eurocement.ru%2F&amp;4&amp;0">
            <a:extLst>
              <a:ext uri="{FF2B5EF4-FFF2-40B4-BE49-F238E27FC236}">
                <a16:creationId xmlns:a16="http://schemas.microsoft.com/office/drawing/2014/main" id="{C4FB053F-4860-474C-AF39-DFED84A07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185199"/>
            <a:ext cx="59055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110">
            <a:extLst>
              <a:ext uri="{FF2B5EF4-FFF2-40B4-BE49-F238E27FC236}">
                <a16:creationId xmlns:a16="http://schemas.microsoft.com/office/drawing/2014/main" id="{8789C5EE-2A93-430C-AA3D-76CB26E4A5D1}"/>
              </a:ext>
            </a:extLst>
          </p:cNvPr>
          <p:cNvSpPr txBox="1">
            <a:spLocks/>
          </p:cNvSpPr>
          <p:nvPr/>
        </p:nvSpPr>
        <p:spPr>
          <a:xfrm>
            <a:off x="-4666" y="4761984"/>
            <a:ext cx="747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60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hr.</a:t>
            </a:r>
            <a:r>
              <a:rPr lang="en-US" sz="6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cemros</a:t>
            </a:r>
            <a:r>
              <a:rPr lang="ru-RU" sz="6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.ru</a:t>
            </a:r>
            <a:endParaRPr lang="ru-RU" sz="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B3C346A-BF11-4268-AA71-88220084E1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46" y="-7560"/>
            <a:ext cx="1226054" cy="2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1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"/>
          <p:cNvGrpSpPr/>
          <p:nvPr/>
        </p:nvGrpSpPr>
        <p:grpSpPr>
          <a:xfrm>
            <a:off x="-6824" y="261562"/>
            <a:ext cx="3786824" cy="2507144"/>
            <a:chOff x="16408" y="0"/>
            <a:chExt cx="5082209" cy="3342859"/>
          </a:xfrm>
        </p:grpSpPr>
        <p:pic>
          <p:nvPicPr>
            <p:cNvPr id="24" name="Picture 3"/>
            <p:cNvPicPr>
              <a:picLocks noChangeAspect="1"/>
            </p:cNvPicPr>
            <p:nvPr/>
          </p:nvPicPr>
          <p:blipFill>
            <a:blip r:embed="rId2"/>
            <a:srcRect l="1063" t="783" b="783"/>
            <a:stretch>
              <a:fillRect/>
            </a:stretch>
          </p:blipFill>
          <p:spPr>
            <a:xfrm>
              <a:off x="16408" y="0"/>
              <a:ext cx="5082209" cy="3342859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1998030"/>
            <a:ext cx="3780000" cy="763393"/>
            <a:chOff x="0" y="0"/>
            <a:chExt cx="2709333" cy="5574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557487"/>
            </a:xfrm>
            <a:custGeom>
              <a:avLst/>
              <a:gdLst/>
              <a:ahLst/>
              <a:cxnLst/>
              <a:rect l="l" t="t" r="r" b="b"/>
              <a:pathLst>
                <a:path w="2709333" h="557487">
                  <a:moveTo>
                    <a:pt x="0" y="0"/>
                  </a:moveTo>
                  <a:lnTo>
                    <a:pt x="2709333" y="0"/>
                  </a:lnTo>
                  <a:lnTo>
                    <a:pt x="2709333" y="557487"/>
                  </a:lnTo>
                  <a:lnTo>
                    <a:pt x="0" y="557487"/>
                  </a:lnTo>
                  <a:close/>
                </a:path>
              </a:pathLst>
            </a:custGeom>
            <a:solidFill>
              <a:srgbClr val="626363">
                <a:alpha val="68627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03"/>
                </a:lnSpc>
              </a:pPr>
              <a:endParaRPr/>
            </a:p>
          </p:txBody>
        </p:sp>
      </p:grpSp>
      <p:sp>
        <p:nvSpPr>
          <p:cNvPr id="20" name="TextBox 11">
            <a:extLst>
              <a:ext uri="{FF2B5EF4-FFF2-40B4-BE49-F238E27FC236}">
                <a16:creationId xmlns:a16="http://schemas.microsoft.com/office/drawing/2014/main" id="{D044AE85-B3F8-605C-027D-C9D638605037}"/>
              </a:ext>
            </a:extLst>
          </p:cNvPr>
          <p:cNvSpPr txBox="1"/>
          <p:nvPr/>
        </p:nvSpPr>
        <p:spPr>
          <a:xfrm>
            <a:off x="388078" y="2889250"/>
            <a:ext cx="2031272" cy="182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0"/>
              </a:lnSpc>
              <a:spcBef>
                <a:spcPct val="0"/>
              </a:spcBef>
            </a:pPr>
            <a:r>
              <a:rPr lang="ru-RU" sz="1400" b="1" dirty="0">
                <a:solidFill>
                  <a:srgbClr val="FFFFFF"/>
                </a:solidFill>
              </a:rPr>
              <a:t>НАШИ</a:t>
            </a:r>
            <a:r>
              <a:rPr lang="en-US" sz="1400" b="1" dirty="0">
                <a:solidFill>
                  <a:srgbClr val="FFFFFF"/>
                </a:solidFill>
              </a:rPr>
              <a:t> ВАКАНСИИ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B7D0F9CC-C954-0F43-F0B8-BD34A01DBC3C}"/>
              </a:ext>
            </a:extLst>
          </p:cNvPr>
          <p:cNvSpPr txBox="1"/>
          <p:nvPr/>
        </p:nvSpPr>
        <p:spPr>
          <a:xfrm>
            <a:off x="146370" y="3151857"/>
            <a:ext cx="226827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7813" lvl="1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rgbClr val="FFFFFF"/>
                </a:solidFill>
              </a:rPr>
              <a:t>Кочегар сушильных барабанов </a:t>
            </a:r>
          </a:p>
          <a:p>
            <a:pPr marL="257813" lvl="1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rgbClr val="FFFFFF"/>
                </a:solidFill>
              </a:rPr>
              <a:t>Чистильщик по очистке шламовых бассейнов и болтушек </a:t>
            </a:r>
          </a:p>
          <a:p>
            <a:pPr marL="257813" lvl="1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FD7578F5-5306-3367-BC81-4B3DD50E3DF9}"/>
              </a:ext>
            </a:extLst>
          </p:cNvPr>
          <p:cNvSpPr txBox="1"/>
          <p:nvPr/>
        </p:nvSpPr>
        <p:spPr>
          <a:xfrm>
            <a:off x="655751" y="4175720"/>
            <a:ext cx="305899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7813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rgbClr val="FFFFFF"/>
                </a:solidFill>
              </a:rPr>
              <a:t>Р</a:t>
            </a:r>
            <a:r>
              <a:rPr lang="en-US" sz="1000" b="1" dirty="0" err="1">
                <a:solidFill>
                  <a:srgbClr val="FFFFFF"/>
                </a:solidFill>
              </a:rPr>
              <a:t>абота</a:t>
            </a:r>
            <a:r>
              <a:rPr lang="en-US" sz="1000" b="1" dirty="0">
                <a:solidFill>
                  <a:srgbClr val="FFFFFF"/>
                </a:solidFill>
              </a:rPr>
              <a:t> в </a:t>
            </a:r>
            <a:r>
              <a:rPr lang="en-US" sz="1000" b="1" dirty="0" err="1">
                <a:solidFill>
                  <a:srgbClr val="FFFFFF"/>
                </a:solidFill>
              </a:rPr>
              <a:t>крупнейшем</a:t>
            </a:r>
            <a:r>
              <a:rPr lang="en-US" sz="1000" b="1" dirty="0">
                <a:solidFill>
                  <a:srgbClr val="FFFFFF"/>
                </a:solidFill>
              </a:rPr>
              <a:t> </a:t>
            </a:r>
            <a:r>
              <a:rPr lang="en-US" sz="1000" b="1" dirty="0" err="1">
                <a:solidFill>
                  <a:srgbClr val="FFFFFF"/>
                </a:solidFill>
              </a:rPr>
              <a:t>промышленном</a:t>
            </a:r>
            <a:r>
              <a:rPr lang="en-US" sz="1000" b="1" dirty="0">
                <a:solidFill>
                  <a:srgbClr val="FFFFFF"/>
                </a:solidFill>
              </a:rPr>
              <a:t> </a:t>
            </a:r>
            <a:r>
              <a:rPr lang="en-US" sz="1000" b="1" dirty="0" err="1">
                <a:solidFill>
                  <a:srgbClr val="FFFFFF"/>
                </a:solidFill>
              </a:rPr>
              <a:t>холдинге</a:t>
            </a:r>
            <a:endParaRPr lang="en-US" sz="1000" b="1" dirty="0">
              <a:solidFill>
                <a:srgbClr val="FFFFFF"/>
              </a:solidFill>
            </a:endParaRPr>
          </a:p>
          <a:p>
            <a:pPr marL="257813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rgbClr val="FFFFFF"/>
                </a:solidFill>
              </a:rPr>
              <a:t>П</a:t>
            </a:r>
            <a:r>
              <a:rPr lang="en-US" sz="1000" b="1" dirty="0" err="1">
                <a:solidFill>
                  <a:srgbClr val="FFFFFF"/>
                </a:solidFill>
              </a:rPr>
              <a:t>рактика</a:t>
            </a:r>
            <a:r>
              <a:rPr lang="en-US" sz="1000" b="1" dirty="0">
                <a:solidFill>
                  <a:srgbClr val="FFFFFF"/>
                </a:solidFill>
              </a:rPr>
              <a:t> и </a:t>
            </a:r>
            <a:r>
              <a:rPr lang="en-US" sz="1000" b="1" dirty="0" err="1">
                <a:solidFill>
                  <a:srgbClr val="FFFFFF"/>
                </a:solidFill>
              </a:rPr>
              <a:t>дальнейшее</a:t>
            </a:r>
            <a:r>
              <a:rPr lang="en-US" sz="1000" b="1" dirty="0">
                <a:solidFill>
                  <a:srgbClr val="FFFFFF"/>
                </a:solidFill>
              </a:rPr>
              <a:t> </a:t>
            </a:r>
            <a:r>
              <a:rPr lang="en-US" sz="1000" b="1" dirty="0" err="1">
                <a:solidFill>
                  <a:srgbClr val="FFFFFF"/>
                </a:solidFill>
              </a:rPr>
              <a:t>трудоустройство</a:t>
            </a:r>
            <a:endParaRPr lang="ru-RU" sz="1000" b="1" dirty="0">
              <a:solidFill>
                <a:srgbClr val="FFFFFF"/>
              </a:solidFill>
            </a:endParaRPr>
          </a:p>
          <a:p>
            <a:pPr marL="257813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rgbClr val="FFFFFF"/>
                </a:solidFill>
              </a:rPr>
              <a:t>П</a:t>
            </a:r>
            <a:r>
              <a:rPr lang="en-US" sz="1000" b="1" dirty="0" err="1">
                <a:solidFill>
                  <a:srgbClr val="FFFFFF"/>
                </a:solidFill>
              </a:rPr>
              <a:t>ерспективы</a:t>
            </a:r>
            <a:r>
              <a:rPr lang="en-US" sz="1000" b="1" dirty="0">
                <a:solidFill>
                  <a:srgbClr val="FFFFFF"/>
                </a:solidFill>
              </a:rPr>
              <a:t> </a:t>
            </a:r>
            <a:r>
              <a:rPr lang="en-US" sz="1000" b="1" dirty="0" err="1">
                <a:solidFill>
                  <a:srgbClr val="FFFFFF"/>
                </a:solidFill>
              </a:rPr>
              <a:t>карьерного</a:t>
            </a:r>
            <a:r>
              <a:rPr lang="en-US" sz="1000" b="1" dirty="0">
                <a:solidFill>
                  <a:srgbClr val="FFFFFF"/>
                </a:solidFill>
              </a:rPr>
              <a:t> развития</a:t>
            </a:r>
          </a:p>
          <a:p>
            <a:pPr marL="257813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rgbClr val="FFFFFF"/>
                </a:solidFill>
              </a:rPr>
              <a:t>П</a:t>
            </a:r>
            <a:r>
              <a:rPr lang="en-US" sz="1000" b="1" dirty="0" err="1">
                <a:solidFill>
                  <a:srgbClr val="FFFFFF"/>
                </a:solidFill>
              </a:rPr>
              <a:t>рограммы</a:t>
            </a:r>
            <a:r>
              <a:rPr lang="en-US" sz="1000" b="1" dirty="0">
                <a:solidFill>
                  <a:srgbClr val="FFFFFF"/>
                </a:solidFill>
              </a:rPr>
              <a:t>, </a:t>
            </a:r>
            <a:r>
              <a:rPr lang="en-US" sz="1000" b="1" dirty="0" err="1">
                <a:solidFill>
                  <a:srgbClr val="FFFFFF"/>
                </a:solidFill>
              </a:rPr>
              <a:t>адаптация</a:t>
            </a:r>
            <a:r>
              <a:rPr lang="en-US" sz="1000" b="1" dirty="0">
                <a:solidFill>
                  <a:srgbClr val="FFFFFF"/>
                </a:solidFill>
              </a:rPr>
              <a:t> и </a:t>
            </a:r>
            <a:r>
              <a:rPr lang="en-US" sz="1000" b="1" dirty="0" err="1">
                <a:solidFill>
                  <a:srgbClr val="FFFFFF"/>
                </a:solidFill>
              </a:rPr>
              <a:t>наставничество</a:t>
            </a:r>
            <a:endParaRPr lang="en-US" sz="1000" b="1" dirty="0">
              <a:solidFill>
                <a:srgbClr val="FFFFFF"/>
              </a:solidFill>
            </a:endParaRPr>
          </a:p>
          <a:p>
            <a:pPr marL="257813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rgbClr val="FFFFFF"/>
                </a:solidFill>
              </a:rPr>
              <a:t>Р</a:t>
            </a:r>
            <a:r>
              <a:rPr lang="en-US" sz="1000" b="1" dirty="0" err="1">
                <a:solidFill>
                  <a:srgbClr val="FFFFFF"/>
                </a:solidFill>
              </a:rPr>
              <a:t>азвитие</a:t>
            </a:r>
            <a:r>
              <a:rPr lang="en-US" sz="1000" b="1" dirty="0">
                <a:solidFill>
                  <a:srgbClr val="FFFFFF"/>
                </a:solidFill>
              </a:rPr>
              <a:t> в </a:t>
            </a:r>
            <a:r>
              <a:rPr lang="en-US" sz="1000" b="1" dirty="0" err="1">
                <a:solidFill>
                  <a:srgbClr val="FFFFFF"/>
                </a:solidFill>
              </a:rPr>
              <a:t>инженерно-технической</a:t>
            </a:r>
            <a:r>
              <a:rPr lang="en-US" sz="1000" b="1" dirty="0">
                <a:solidFill>
                  <a:srgbClr val="FFFFFF"/>
                </a:solidFill>
              </a:rPr>
              <a:t> </a:t>
            </a:r>
            <a:r>
              <a:rPr lang="en-US" sz="1000" b="1" dirty="0" err="1">
                <a:solidFill>
                  <a:srgbClr val="FFFFFF"/>
                </a:solidFill>
              </a:rPr>
              <a:t>профессии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8955B0DA-DC44-0D4F-2F73-789AE33D724F}"/>
              </a:ext>
            </a:extLst>
          </p:cNvPr>
          <p:cNvSpPr txBox="1"/>
          <p:nvPr/>
        </p:nvSpPr>
        <p:spPr>
          <a:xfrm>
            <a:off x="742950" y="3901021"/>
            <a:ext cx="3028950" cy="182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0">
              <a:lnSpc>
                <a:spcPts val="135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</a:rPr>
              <a:t>МЫ ПРЕДЛАГАЕМ: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DD4EF711-0F8E-A0A7-796E-0382B5847BEF}"/>
              </a:ext>
            </a:extLst>
          </p:cNvPr>
          <p:cNvSpPr txBox="1"/>
          <p:nvPr/>
        </p:nvSpPr>
        <p:spPr>
          <a:xfrm>
            <a:off x="2701098" y="2833600"/>
            <a:ext cx="1008443" cy="213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5"/>
              </a:lnSpc>
            </a:pPr>
            <a:r>
              <a:rPr lang="ru-RU" sz="1000" b="1" spc="-16" dirty="0">
                <a:solidFill>
                  <a:srgbClr val="139782"/>
                </a:solidFill>
                <a:latin typeface="+mj-lt"/>
              </a:rPr>
              <a:t>С</a:t>
            </a:r>
            <a:r>
              <a:rPr lang="en-US" sz="1000" b="1" spc="-16" dirty="0">
                <a:solidFill>
                  <a:srgbClr val="139782"/>
                </a:solidFill>
                <a:latin typeface="+mj-lt"/>
              </a:rPr>
              <a:t>вяжитесь </a:t>
            </a:r>
          </a:p>
          <a:p>
            <a:pPr>
              <a:lnSpc>
                <a:spcPts val="795"/>
              </a:lnSpc>
            </a:pPr>
            <a:r>
              <a:rPr lang="en-US" sz="1000" b="1" spc="-16" dirty="0">
                <a:solidFill>
                  <a:srgbClr val="139782"/>
                </a:solidFill>
                <a:latin typeface="+mj-lt"/>
              </a:rPr>
              <a:t>с нами сегодня</a:t>
            </a:r>
          </a:p>
        </p:txBody>
      </p:sp>
      <p:sp>
        <p:nvSpPr>
          <p:cNvPr id="32" name="TextBox 8"/>
          <p:cNvSpPr txBox="1"/>
          <p:nvPr/>
        </p:nvSpPr>
        <p:spPr>
          <a:xfrm>
            <a:off x="5188" y="4537922"/>
            <a:ext cx="1134000" cy="11390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803"/>
              </a:lnSpc>
            </a:pPr>
            <a:endParaRPr/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214EEB2E-800D-482B-94B9-CC8339144019}"/>
              </a:ext>
            </a:extLst>
          </p:cNvPr>
          <p:cNvSpPr txBox="1"/>
          <p:nvPr/>
        </p:nvSpPr>
        <p:spPr>
          <a:xfrm>
            <a:off x="118409" y="2058199"/>
            <a:ext cx="3543182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72"/>
              </a:lnSpc>
              <a:spcBef>
                <a:spcPct val="0"/>
              </a:spcBef>
            </a:pPr>
            <a:r>
              <a:rPr lang="en-US" u="none" dirty="0">
                <a:solidFill>
                  <a:srgbClr val="FFFFFF"/>
                </a:solidFill>
                <a:latin typeface="Arial Black" panose="020B0A04020102020204" pitchFamily="34" charset="0"/>
              </a:rPr>
              <a:t>НАЧНИ КАРЬЕРУ </a:t>
            </a:r>
          </a:p>
          <a:p>
            <a:pPr marL="0" lvl="0" indent="0" algn="l">
              <a:lnSpc>
                <a:spcPts val="2572"/>
              </a:lnSpc>
              <a:spcBef>
                <a:spcPct val="0"/>
              </a:spcBef>
            </a:pPr>
            <a:r>
              <a:rPr lang="en-US" u="none" dirty="0">
                <a:solidFill>
                  <a:srgbClr val="FFFFFF"/>
                </a:solidFill>
                <a:latin typeface="Arial Black" panose="020B0A04020102020204" pitchFamily="34" charset="0"/>
              </a:rPr>
              <a:t>В</a:t>
            </a:r>
            <a:r>
              <a:rPr lang="ru-RU" u="none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FFFFFF"/>
                </a:solidFill>
                <a:latin typeface="Arial Black" panose="020B0A04020102020204" pitchFamily="34" charset="0"/>
              </a:rPr>
              <a:t>ЦЕМРОС</a:t>
            </a:r>
            <a:endParaRPr lang="en-US" u="none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9606CE63-0188-44A2-BFB8-126761481C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50795" y="2761422"/>
            <a:ext cx="1140155" cy="1042228"/>
          </a:xfrm>
          <a:prstGeom prst="rect">
            <a:avLst/>
          </a:prstGeom>
        </p:spPr>
      </p:pic>
      <p:sp>
        <p:nvSpPr>
          <p:cNvPr id="33" name="TextBox 10">
            <a:extLst>
              <a:ext uri="{FF2B5EF4-FFF2-40B4-BE49-F238E27FC236}">
                <a16:creationId xmlns:a16="http://schemas.microsoft.com/office/drawing/2014/main" id="{C8F2A918-A8E1-45EE-B576-A7CE2E16EEAA}"/>
              </a:ext>
            </a:extLst>
          </p:cNvPr>
          <p:cNvSpPr txBox="1"/>
          <p:nvPr/>
        </p:nvSpPr>
        <p:spPr>
          <a:xfrm>
            <a:off x="2701098" y="2833600"/>
            <a:ext cx="1008443" cy="213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5"/>
              </a:lnSpc>
            </a:pPr>
            <a:r>
              <a:rPr lang="ru-RU" sz="1000" b="1" spc="-16" dirty="0">
                <a:solidFill>
                  <a:srgbClr val="139782"/>
                </a:solidFill>
                <a:latin typeface="+mj-lt"/>
              </a:rPr>
              <a:t>С</a:t>
            </a:r>
            <a:r>
              <a:rPr lang="en-US" sz="1000" b="1" spc="-16" dirty="0">
                <a:solidFill>
                  <a:srgbClr val="139782"/>
                </a:solidFill>
                <a:latin typeface="+mj-lt"/>
              </a:rPr>
              <a:t>вяжитесь </a:t>
            </a:r>
          </a:p>
          <a:p>
            <a:pPr>
              <a:lnSpc>
                <a:spcPts val="795"/>
              </a:lnSpc>
            </a:pPr>
            <a:r>
              <a:rPr lang="en-US" sz="1000" b="1" spc="-16" dirty="0">
                <a:solidFill>
                  <a:srgbClr val="139782"/>
                </a:solidFill>
                <a:latin typeface="+mj-lt"/>
              </a:rPr>
              <a:t>с нами сегодня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82A0FDE1-341A-41AE-A26B-5F3249BA2E2C}"/>
              </a:ext>
            </a:extLst>
          </p:cNvPr>
          <p:cNvSpPr txBox="1"/>
          <p:nvPr/>
        </p:nvSpPr>
        <p:spPr>
          <a:xfrm>
            <a:off x="2701098" y="3064033"/>
            <a:ext cx="1050906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803"/>
              </a:lnSpc>
              <a:spcAft>
                <a:spcPts val="200"/>
              </a:spcAft>
            </a:pPr>
            <a:r>
              <a:rPr lang="ru-RU" sz="900" spc="-11" dirty="0">
                <a:solidFill>
                  <a:srgbClr val="626365"/>
                </a:solidFill>
              </a:rPr>
              <a:t>Ольга Чеснокова</a:t>
            </a:r>
            <a:endParaRPr lang="en-US" sz="900" spc="-11" dirty="0">
              <a:solidFill>
                <a:srgbClr val="626365"/>
              </a:solidFill>
            </a:endParaRPr>
          </a:p>
          <a:p>
            <a:pPr lvl="0">
              <a:lnSpc>
                <a:spcPts val="803"/>
              </a:lnSpc>
            </a:pPr>
            <a:r>
              <a:rPr lang="en-US" sz="800" spc="-11" dirty="0" err="1">
                <a:solidFill>
                  <a:srgbClr val="626365"/>
                </a:solidFill>
              </a:rPr>
              <a:t>Тел</a:t>
            </a:r>
            <a:r>
              <a:rPr lang="en-US" sz="800" spc="-11" dirty="0">
                <a:solidFill>
                  <a:srgbClr val="626365"/>
                </a:solidFill>
              </a:rPr>
              <a:t>: 8 (4</a:t>
            </a:r>
            <a:r>
              <a:rPr lang="ru-RU" sz="800" spc="-11" dirty="0">
                <a:solidFill>
                  <a:srgbClr val="626365"/>
                </a:solidFill>
              </a:rPr>
              <a:t>912</a:t>
            </a:r>
            <a:r>
              <a:rPr lang="en-US" sz="800" spc="-11" dirty="0">
                <a:solidFill>
                  <a:srgbClr val="626365"/>
                </a:solidFill>
              </a:rPr>
              <a:t>) </a:t>
            </a:r>
            <a:r>
              <a:rPr lang="ru-RU" sz="800" spc="-11" dirty="0">
                <a:solidFill>
                  <a:srgbClr val="626365"/>
                </a:solidFill>
              </a:rPr>
              <a:t>40-71-32</a:t>
            </a:r>
            <a:endParaRPr lang="en-US" sz="800" spc="-11" dirty="0">
              <a:solidFill>
                <a:srgbClr val="626365"/>
              </a:solidFill>
            </a:endParaRPr>
          </a:p>
          <a:p>
            <a:pPr lvl="0">
              <a:lnSpc>
                <a:spcPts val="803"/>
              </a:lnSpc>
            </a:pPr>
            <a:r>
              <a:rPr lang="en-US" sz="800" spc="-11" dirty="0" err="1">
                <a:solidFill>
                  <a:srgbClr val="626365"/>
                </a:solidFill>
              </a:rPr>
              <a:t>доб</a:t>
            </a:r>
            <a:r>
              <a:rPr lang="en-US" sz="800" spc="-11" dirty="0">
                <a:solidFill>
                  <a:srgbClr val="626365"/>
                </a:solidFill>
              </a:rPr>
              <a:t>. 6</a:t>
            </a:r>
            <a:r>
              <a:rPr lang="ru-RU" sz="800" spc="-11" dirty="0">
                <a:solidFill>
                  <a:srgbClr val="626365"/>
                </a:solidFill>
              </a:rPr>
              <a:t>7-274</a:t>
            </a:r>
          </a:p>
          <a:p>
            <a:pPr lvl="0">
              <a:lnSpc>
                <a:spcPts val="803"/>
              </a:lnSpc>
            </a:pPr>
            <a:r>
              <a:rPr lang="ru-RU" sz="800" spc="-11" dirty="0">
                <a:solidFill>
                  <a:srgbClr val="626365"/>
                </a:solidFill>
              </a:rPr>
              <a:t>8-930-888-38-17</a:t>
            </a:r>
            <a:endParaRPr lang="en-US" sz="800" spc="-11" dirty="0">
              <a:solidFill>
                <a:srgbClr val="626365"/>
              </a:solidFill>
            </a:endParaRPr>
          </a:p>
          <a:p>
            <a:pPr lvl="0">
              <a:lnSpc>
                <a:spcPts val="803"/>
              </a:lnSpc>
              <a:spcAft>
                <a:spcPts val="200"/>
              </a:spcAft>
            </a:pPr>
            <a:r>
              <a:rPr lang="en-US" sz="800" spc="-11" dirty="0">
                <a:solidFill>
                  <a:srgbClr val="626365"/>
                </a:solidFill>
                <a:hlinkClick r:id="rId5"/>
              </a:rPr>
              <a:t>o.chesnokova@cemros.ru</a:t>
            </a:r>
            <a:endParaRPr lang="ru-RU" sz="800" spc="-11" dirty="0">
              <a:solidFill>
                <a:srgbClr val="626365"/>
              </a:solidFill>
            </a:endParaRPr>
          </a:p>
          <a:p>
            <a:pPr lvl="0">
              <a:lnSpc>
                <a:spcPts val="803"/>
              </a:lnSpc>
            </a:pPr>
            <a:r>
              <a:rPr lang="ru-RU" sz="800" b="1" spc="-11" dirty="0">
                <a:solidFill>
                  <a:srgbClr val="139782"/>
                </a:solidFill>
              </a:rPr>
              <a:t>АО «Михайловцемент»</a:t>
            </a:r>
            <a:endParaRPr lang="en-US" sz="700" b="1" u="none" spc="-11" dirty="0">
              <a:solidFill>
                <a:srgbClr val="139782"/>
              </a:solidFill>
              <a:latin typeface="+mj-lt"/>
            </a:endParaRPr>
          </a:p>
        </p:txBody>
      </p:sp>
      <p:pic>
        <p:nvPicPr>
          <p:cNvPr id="35" name="Picture 2" descr="http://qrcoder.ru/code/?https%3A%2F%2Fhr.eurocement.ru%2F&amp;4&amp;0">
            <a:extLst>
              <a:ext uri="{FF2B5EF4-FFF2-40B4-BE49-F238E27FC236}">
                <a16:creationId xmlns:a16="http://schemas.microsoft.com/office/drawing/2014/main" id="{C4FB053F-4860-474C-AF39-DFED84A07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185199"/>
            <a:ext cx="59055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110">
            <a:extLst>
              <a:ext uri="{FF2B5EF4-FFF2-40B4-BE49-F238E27FC236}">
                <a16:creationId xmlns:a16="http://schemas.microsoft.com/office/drawing/2014/main" id="{8789C5EE-2A93-430C-AA3D-76CB26E4A5D1}"/>
              </a:ext>
            </a:extLst>
          </p:cNvPr>
          <p:cNvSpPr txBox="1">
            <a:spLocks/>
          </p:cNvSpPr>
          <p:nvPr/>
        </p:nvSpPr>
        <p:spPr>
          <a:xfrm>
            <a:off x="-4666" y="4761984"/>
            <a:ext cx="747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60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hr.</a:t>
            </a:r>
            <a:r>
              <a:rPr lang="en-US" sz="6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cemros</a:t>
            </a:r>
            <a:r>
              <a:rPr lang="ru-RU" sz="6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.ru</a:t>
            </a:r>
            <a:endParaRPr lang="ru-RU" sz="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B3C346A-BF11-4268-AA71-88220084E1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46" y="-7560"/>
            <a:ext cx="1226054" cy="2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54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324</Words>
  <Application>Microsoft Office PowerPoint</Application>
  <PresentationFormat>Произвольный</PresentationFormat>
  <Paragraphs>84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Times New Roman</vt:lpstr>
      <vt:lpstr>Wingdings</vt:lpstr>
      <vt:lpstr>Arial Black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Синее с Оттенками Серого Объявление Рабочих Вакансий с Фотографией</dc:title>
  <dc:creator>Екатерина Чепурина</dc:creator>
  <cp:lastModifiedBy>Мысина Елена Сергеевна</cp:lastModifiedBy>
  <cp:revision>12</cp:revision>
  <dcterms:created xsi:type="dcterms:W3CDTF">2006-08-16T00:00:00Z</dcterms:created>
  <dcterms:modified xsi:type="dcterms:W3CDTF">2024-06-11T09:34:56Z</dcterms:modified>
  <dc:identifier>DAFYNYiO_8A</dc:identifier>
</cp:coreProperties>
</file>